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embeddedFontLst>
    <p:embeddedFont>
      <p:font typeface="Calibri" panose="020F0502020204030204" pitchFamily="34" charset="0"/>
      <p:regular r:id="rId13"/>
      <p:bold r:id="rId14"/>
      <p:italic r:id="rId15"/>
      <p:boldItalic r:id="rId16"/>
    </p:embeddedFont>
    <p:embeddedFont>
      <p:font typeface="Nunito" panose="020B0604020202020204" pitchFamily="2" charset="0"/>
      <p:regular r:id="rId17"/>
      <p:bold r:id="rId18"/>
      <p:italic r:id="rId19"/>
      <p:boldItalic r:id="rId20"/>
    </p:embeddedFont>
    <p:embeddedFont>
      <p:font typeface="Nunito ExtraBold" pitchFamily="2" charset="0"/>
      <p:bold r:id="rId21"/>
      <p:boldItalic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89" d="100"/>
          <a:sy n="89" d="100"/>
        </p:scale>
        <p:origin x="2112" y="111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r" rtl="1">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13e9f866734_0_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13e9f866734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r" rtl="1">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13e9f866734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3e9f86673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r" rtl="1">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13e9f866734_0_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13e9f866734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r" rtl="1">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13e9f866734_0_4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13e9f866734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r" rtl="1">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13ecf14112d_0_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13ecf14112d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r" rtl="1">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13e9f866734_0_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13e9f866734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r" rtl="1">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13ecf14112d_0_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13ecf14112d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r" rtl="1">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13e9f866734_0_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13e9f866734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r" rtl="1">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13e9f866734_0_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13e9f866734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r" rtl="1">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992767"/>
            <a:ext cx="8520600" cy="27369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3778833"/>
            <a:ext cx="8520600" cy="10569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474833"/>
            <a:ext cx="8520600" cy="26181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4202967"/>
            <a:ext cx="8520600" cy="17343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867800"/>
            <a:ext cx="8520600" cy="11223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536633"/>
            <a:ext cx="3999900" cy="45552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536633"/>
            <a:ext cx="3999900" cy="45552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740800"/>
            <a:ext cx="2808000" cy="1007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852800"/>
            <a:ext cx="2808000" cy="42393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600200"/>
            <a:ext cx="6367800" cy="54543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67"/>
            <a:ext cx="4572000" cy="6858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644233"/>
            <a:ext cx="4045200" cy="19764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3737433"/>
            <a:ext cx="4045200" cy="16467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965433"/>
            <a:ext cx="3837000" cy="49269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5640767"/>
            <a:ext cx="5998800" cy="8067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s://ippfstrategy2028.org/en_gb/pre-board-draft-1-strategy/"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3" name="Picture 2">
            <a:extLst>
              <a:ext uri="{FF2B5EF4-FFF2-40B4-BE49-F238E27FC236}">
                <a16:creationId xmlns:a16="http://schemas.microsoft.com/office/drawing/2014/main" id="{6F539922-86CD-448C-8111-1CCF9E8D5299}"/>
              </a:ext>
            </a:extLst>
          </p:cNvPr>
          <p:cNvPicPr>
            <a:picLocks noChangeAspect="1"/>
          </p:cNvPicPr>
          <p:nvPr/>
        </p:nvPicPr>
        <p:blipFill>
          <a:blip r:embed="rId3"/>
          <a:stretch>
            <a:fillRect/>
          </a:stretch>
        </p:blipFill>
        <p:spPr>
          <a:xfrm flipH="1">
            <a:off x="-2" y="0"/>
            <a:ext cx="9144001" cy="6857998"/>
          </a:xfrm>
          <a:prstGeom prst="rect">
            <a:avLst/>
          </a:prstGeom>
        </p:spPr>
      </p:pic>
      <p:sp>
        <p:nvSpPr>
          <p:cNvPr id="54" name="Google Shape;54;p13"/>
          <p:cNvSpPr txBox="1">
            <a:spLocks noGrp="1"/>
          </p:cNvSpPr>
          <p:nvPr>
            <p:ph type="ctrTitle"/>
          </p:nvPr>
        </p:nvSpPr>
        <p:spPr>
          <a:xfrm>
            <a:off x="0" y="898500"/>
            <a:ext cx="6529892" cy="2736900"/>
          </a:xfrm>
          <a:prstGeom prst="rect">
            <a:avLst/>
          </a:prstGeom>
        </p:spPr>
        <p:txBody>
          <a:bodyPr spcFirstLastPara="1" wrap="square" lIns="91425" tIns="91425" rIns="91425" bIns="91425" anchor="b" anchorCtr="0">
            <a:normAutofit/>
          </a:bodyPr>
          <a:lstStyle/>
          <a:p>
            <a:pPr marL="0" lvl="0" indent="0" algn="r" rtl="1">
              <a:spcBef>
                <a:spcPts val="0"/>
              </a:spcBef>
              <a:spcAft>
                <a:spcPts val="0"/>
              </a:spcAft>
              <a:buNone/>
            </a:pPr>
            <a:r>
              <a:rPr lang="ar" b="1" i="0" u="none" dirty="0">
                <a:solidFill>
                  <a:schemeClr val="lt1"/>
                </a:solidFill>
                <a:latin typeface="Nunito"/>
                <a:ea typeface="Nunito"/>
                <a:cs typeface="Calibri" panose="020F0502020204030204" pitchFamily="34" charset="0"/>
                <a:sym typeface="Nunito"/>
              </a:rPr>
              <a:t>مشاورات الشباب </a:t>
            </a:r>
            <a:endParaRPr b="1" dirty="0">
              <a:solidFill>
                <a:schemeClr val="lt1"/>
              </a:solidFill>
              <a:latin typeface="Nunito"/>
              <a:ea typeface="Nunito"/>
              <a:cs typeface="Calibri" panose="020F0502020204030204" pitchFamily="34" charset="0"/>
              <a:sym typeface="Nunito"/>
            </a:endParaRPr>
          </a:p>
        </p:txBody>
      </p:sp>
      <p:sp>
        <p:nvSpPr>
          <p:cNvPr id="55" name="Google Shape;55;p13"/>
          <p:cNvSpPr txBox="1">
            <a:spLocks noGrp="1"/>
          </p:cNvSpPr>
          <p:nvPr>
            <p:ph type="subTitle" idx="1"/>
          </p:nvPr>
        </p:nvSpPr>
        <p:spPr>
          <a:xfrm>
            <a:off x="-552450" y="3635408"/>
            <a:ext cx="8520600" cy="1056900"/>
          </a:xfrm>
          <a:prstGeom prst="rect">
            <a:avLst/>
          </a:prstGeom>
        </p:spPr>
        <p:txBody>
          <a:bodyPr spcFirstLastPara="1" wrap="square" lIns="91425" tIns="91425" rIns="91425" bIns="91425" anchor="t" anchorCtr="0">
            <a:normAutofit/>
          </a:bodyPr>
          <a:lstStyle/>
          <a:p>
            <a:pPr marL="0" lvl="0" indent="0" algn="ctr" rtl="1">
              <a:spcBef>
                <a:spcPts val="0"/>
              </a:spcBef>
              <a:spcAft>
                <a:spcPts val="0"/>
              </a:spcAft>
              <a:buNone/>
            </a:pPr>
            <a:r>
              <a:rPr lang="ar" b="1" u="none" dirty="0">
                <a:solidFill>
                  <a:schemeClr val="lt1"/>
                </a:solidFill>
                <a:latin typeface="Nunito ExtraBold"/>
                <a:ea typeface="Nunito ExtraBold"/>
                <a:cs typeface="Calibri" panose="020F0502020204030204" pitchFamily="34" charset="0"/>
                <a:sym typeface="Nunito ExtraBold"/>
              </a:rPr>
              <a:t>الاستعداد للجمعية العامة!</a:t>
            </a:r>
            <a:endParaRPr b="1" dirty="0">
              <a:solidFill>
                <a:schemeClr val="lt1"/>
              </a:solidFill>
              <a:latin typeface="Nunito ExtraBold"/>
              <a:ea typeface="Nunito ExtraBold"/>
              <a:cs typeface="Calibri" panose="020F0502020204030204" pitchFamily="34" charset="0"/>
              <a:sym typeface="Nunito ExtraBold"/>
            </a:endParaRPr>
          </a:p>
        </p:txBody>
      </p:sp>
      <p:pic>
        <p:nvPicPr>
          <p:cNvPr id="56" name="Google Shape;56;p13"/>
          <p:cNvPicPr preferRelativeResize="0"/>
          <p:nvPr/>
        </p:nvPicPr>
        <p:blipFill>
          <a:blip r:embed="rId4">
            <a:alphaModFix/>
          </a:blip>
          <a:stretch>
            <a:fillRect/>
          </a:stretch>
        </p:blipFill>
        <p:spPr>
          <a:xfrm>
            <a:off x="6028124" y="321358"/>
            <a:ext cx="2686050" cy="7810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pic>
        <p:nvPicPr>
          <p:cNvPr id="3" name="Picture 2">
            <a:extLst>
              <a:ext uri="{FF2B5EF4-FFF2-40B4-BE49-F238E27FC236}">
                <a16:creationId xmlns:a16="http://schemas.microsoft.com/office/drawing/2014/main" id="{061E72A5-609B-47DB-9ADC-ED27E3CEC11F}"/>
              </a:ext>
            </a:extLst>
          </p:cNvPr>
          <p:cNvPicPr>
            <a:picLocks noChangeAspect="1"/>
          </p:cNvPicPr>
          <p:nvPr/>
        </p:nvPicPr>
        <p:blipFill>
          <a:blip r:embed="rId3"/>
          <a:stretch>
            <a:fillRect/>
          </a:stretch>
        </p:blipFill>
        <p:spPr>
          <a:xfrm flipH="1">
            <a:off x="0" y="0"/>
            <a:ext cx="9144000" cy="6858000"/>
          </a:xfrm>
          <a:prstGeom prst="rect">
            <a:avLst/>
          </a:prstGeom>
        </p:spPr>
      </p:pic>
      <p:sp>
        <p:nvSpPr>
          <p:cNvPr id="106" name="Google Shape;106;p22"/>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r" rtl="1">
              <a:spcBef>
                <a:spcPts val="0"/>
              </a:spcBef>
              <a:spcAft>
                <a:spcPts val="0"/>
              </a:spcAft>
              <a:buSzPts val="990"/>
              <a:buNone/>
            </a:pPr>
            <a:r>
              <a:rPr lang="ar" sz="2730" b="1" i="0" u="none" baseline="0" dirty="0">
                <a:solidFill>
                  <a:schemeClr val="lt1"/>
                </a:solidFill>
                <a:latin typeface="Calibri" panose="020F0502020204030204" pitchFamily="34" charset="0"/>
                <a:ea typeface="Nunito ExtraBold"/>
                <a:cs typeface="Calibri" panose="020F0502020204030204" pitchFamily="34" charset="0"/>
                <a:sym typeface="Nunito ExtraBold"/>
              </a:rPr>
              <a:t>إذا أردت طلب شيء من اتحاد IPPF، فما طلبك؟</a:t>
            </a:r>
            <a:endParaRPr sz="2730" b="1" dirty="0">
              <a:solidFill>
                <a:schemeClr val="lt1"/>
              </a:solidFill>
              <a:latin typeface="Calibri" panose="020F0502020204030204" pitchFamily="34" charset="0"/>
              <a:ea typeface="Nunito ExtraBold"/>
              <a:cs typeface="Calibri" panose="020F0502020204030204" pitchFamily="34" charset="0"/>
              <a:sym typeface="Nunito ExtraBold"/>
            </a:endParaRPr>
          </a:p>
        </p:txBody>
      </p:sp>
      <p:sp>
        <p:nvSpPr>
          <p:cNvPr id="107" name="Google Shape;107;p22"/>
          <p:cNvSpPr txBox="1">
            <a:spLocks noGrp="1"/>
          </p:cNvSpPr>
          <p:nvPr>
            <p:ph type="body" idx="1"/>
          </p:nvPr>
        </p:nvSpPr>
        <p:spPr>
          <a:xfrm>
            <a:off x="311700" y="1992675"/>
            <a:ext cx="8520600" cy="4099200"/>
          </a:xfrm>
          <a:prstGeom prst="rect">
            <a:avLst/>
          </a:prstGeom>
        </p:spPr>
        <p:txBody>
          <a:bodyPr spcFirstLastPara="1" wrap="square" lIns="91425" tIns="91425" rIns="91425" bIns="91425" anchor="t" anchorCtr="0">
            <a:normAutofit/>
          </a:bodyPr>
          <a:lstStyle/>
          <a:p>
            <a:pPr marL="457200" lvl="0" indent="-342900" algn="r" rtl="1">
              <a:spcBef>
                <a:spcPts val="0"/>
              </a:spcBef>
              <a:spcAft>
                <a:spcPts val="0"/>
              </a:spcAft>
              <a:buClr>
                <a:schemeClr val="lt1"/>
              </a:buClr>
              <a:buSzPts val="1800"/>
              <a:buFont typeface="Nunito"/>
              <a:buAutoNum type="arabicPeriod"/>
            </a:pPr>
            <a:r>
              <a:rPr lang="ar" b="0" i="0" u="none" baseline="0" dirty="0">
                <a:solidFill>
                  <a:schemeClr val="lt1"/>
                </a:solidFill>
                <a:latin typeface="Calibri" panose="020F0502020204030204" pitchFamily="34" charset="0"/>
                <a:ea typeface="Nunito"/>
                <a:cs typeface="Calibri" panose="020F0502020204030204" pitchFamily="34" charset="0"/>
                <a:sym typeface="Nunito"/>
              </a:rPr>
              <a:t>تأكد من أن الأقاليم والجمعيات الأعضاء لها رؤية متكافئة في جهودها واحتياجاتها. </a:t>
            </a:r>
            <a:endParaRPr dirty="0">
              <a:solidFill>
                <a:schemeClr val="lt1"/>
              </a:solidFill>
              <a:latin typeface="Calibri" panose="020F0502020204030204" pitchFamily="34" charset="0"/>
              <a:ea typeface="Nunito"/>
              <a:cs typeface="Calibri" panose="020F0502020204030204" pitchFamily="34" charset="0"/>
              <a:sym typeface="Nunito"/>
            </a:endParaRPr>
          </a:p>
          <a:p>
            <a:pPr marL="457200" lvl="0" indent="-342900" algn="r" rtl="1">
              <a:spcBef>
                <a:spcPts val="0"/>
              </a:spcBef>
              <a:spcAft>
                <a:spcPts val="0"/>
              </a:spcAft>
              <a:buClr>
                <a:schemeClr val="lt1"/>
              </a:buClr>
              <a:buSzPts val="1800"/>
              <a:buFont typeface="Nunito"/>
              <a:buAutoNum type="arabicPeriod"/>
            </a:pPr>
            <a:r>
              <a:rPr lang="ar" b="0" i="0" u="none" baseline="0" dirty="0">
                <a:solidFill>
                  <a:schemeClr val="lt1"/>
                </a:solidFill>
                <a:latin typeface="Calibri" panose="020F0502020204030204" pitchFamily="34" charset="0"/>
                <a:ea typeface="Nunito"/>
                <a:cs typeface="Calibri" panose="020F0502020204030204" pitchFamily="34" charset="0"/>
                <a:sym typeface="Nunito"/>
              </a:rPr>
              <a:t>توفير التمويل لمبادرات الشباب </a:t>
            </a:r>
            <a:endParaRPr dirty="0">
              <a:solidFill>
                <a:schemeClr val="lt1"/>
              </a:solidFill>
              <a:latin typeface="Calibri" panose="020F0502020204030204" pitchFamily="34" charset="0"/>
              <a:ea typeface="Nunito"/>
              <a:cs typeface="Calibri" panose="020F0502020204030204" pitchFamily="34" charset="0"/>
              <a:sym typeface="Nunito"/>
            </a:endParaRPr>
          </a:p>
          <a:p>
            <a:pPr marL="457200" lvl="0" indent="-342900" algn="r" rtl="1">
              <a:spcBef>
                <a:spcPts val="0"/>
              </a:spcBef>
              <a:spcAft>
                <a:spcPts val="0"/>
              </a:spcAft>
              <a:buClr>
                <a:schemeClr val="lt1"/>
              </a:buClr>
              <a:buSzPts val="1800"/>
              <a:buFont typeface="Nunito"/>
              <a:buAutoNum type="arabicPeriod"/>
            </a:pPr>
            <a:r>
              <a:rPr lang="ar" b="0" i="0" u="none" baseline="0" dirty="0">
                <a:solidFill>
                  <a:schemeClr val="lt1"/>
                </a:solidFill>
                <a:latin typeface="Calibri" panose="020F0502020204030204" pitchFamily="34" charset="0"/>
                <a:ea typeface="Nunito"/>
                <a:cs typeface="Calibri" panose="020F0502020204030204" pitchFamily="34" charset="0"/>
                <a:sym typeface="Nunito"/>
              </a:rPr>
              <a:t>تعزيز الصلات العالمية بين الشباب</a:t>
            </a:r>
            <a:endParaRPr dirty="0">
              <a:solidFill>
                <a:schemeClr val="lt1"/>
              </a:solidFill>
              <a:latin typeface="Calibri" panose="020F0502020204030204" pitchFamily="34" charset="0"/>
              <a:ea typeface="Nunito"/>
              <a:cs typeface="Calibri" panose="020F0502020204030204" pitchFamily="34" charset="0"/>
              <a:sym typeface="Nunito"/>
            </a:endParaRPr>
          </a:p>
          <a:p>
            <a:pPr marL="457200" lvl="0" indent="-342900" algn="r" rtl="1">
              <a:spcBef>
                <a:spcPts val="0"/>
              </a:spcBef>
              <a:spcAft>
                <a:spcPts val="0"/>
              </a:spcAft>
              <a:buClr>
                <a:schemeClr val="lt1"/>
              </a:buClr>
              <a:buSzPts val="1800"/>
              <a:buFont typeface="Nunito"/>
              <a:buAutoNum type="arabicPeriod"/>
            </a:pPr>
            <a:r>
              <a:rPr lang="ar" b="0" i="0" u="none" baseline="0" dirty="0">
                <a:solidFill>
                  <a:schemeClr val="lt1"/>
                </a:solidFill>
                <a:latin typeface="Calibri" panose="020F0502020204030204" pitchFamily="34" charset="0"/>
                <a:ea typeface="Nunito"/>
                <a:cs typeface="Calibri" panose="020F0502020204030204" pitchFamily="34" charset="0"/>
                <a:sym typeface="Nunito"/>
              </a:rPr>
              <a:t>توسيع نطاق المشاركة داخل الجمعيات الأعضاء والاتحاد</a:t>
            </a:r>
            <a:endParaRPr dirty="0">
              <a:solidFill>
                <a:schemeClr val="lt1"/>
              </a:solidFill>
              <a:latin typeface="Calibri" panose="020F0502020204030204" pitchFamily="34" charset="0"/>
              <a:ea typeface="Nunito"/>
              <a:cs typeface="Calibri" panose="020F0502020204030204" pitchFamily="34" charset="0"/>
              <a:sym typeface="Nunito"/>
            </a:endParaRPr>
          </a:p>
          <a:p>
            <a:pPr marL="457200" lvl="0" indent="-342900" algn="r" rtl="1">
              <a:spcBef>
                <a:spcPts val="0"/>
              </a:spcBef>
              <a:spcAft>
                <a:spcPts val="0"/>
              </a:spcAft>
              <a:buClr>
                <a:schemeClr val="lt1"/>
              </a:buClr>
              <a:buSzPts val="1800"/>
              <a:buFont typeface="Nunito"/>
              <a:buAutoNum type="arabicPeriod"/>
            </a:pPr>
            <a:r>
              <a:rPr lang="ar" b="0" i="0" u="none" baseline="0" dirty="0">
                <a:solidFill>
                  <a:schemeClr val="lt1"/>
                </a:solidFill>
                <a:latin typeface="Calibri" panose="020F0502020204030204" pitchFamily="34" charset="0"/>
                <a:ea typeface="Nunito"/>
                <a:cs typeface="Calibri" panose="020F0502020204030204" pitchFamily="34" charset="0"/>
                <a:sym typeface="Nunito"/>
              </a:rPr>
              <a:t>جمع المعلومات عن الشباب ومشاركتها من أجل اتخاذ قرارات أفضل داخل الجمعيات الأعضاء والاتحاد.</a:t>
            </a:r>
            <a:endParaRPr dirty="0">
              <a:solidFill>
                <a:schemeClr val="lt1"/>
              </a:solidFill>
              <a:latin typeface="Calibri" panose="020F0502020204030204" pitchFamily="34" charset="0"/>
              <a:ea typeface="Nunito"/>
              <a:cs typeface="Calibri" panose="020F0502020204030204" pitchFamily="34" charset="0"/>
              <a:sym typeface="Nunito"/>
            </a:endParaRPr>
          </a:p>
          <a:p>
            <a:pPr marL="0" lvl="0" indent="0" algn="r" rtl="1">
              <a:spcBef>
                <a:spcPts val="1200"/>
              </a:spcBef>
              <a:spcAft>
                <a:spcPts val="0"/>
              </a:spcAft>
              <a:buNone/>
            </a:pPr>
            <a:endParaRPr dirty="0">
              <a:solidFill>
                <a:schemeClr val="lt1"/>
              </a:solidFill>
              <a:latin typeface="Calibri" panose="020F0502020204030204" pitchFamily="34" charset="0"/>
              <a:ea typeface="Nunito"/>
              <a:cs typeface="Calibri" panose="020F0502020204030204" pitchFamily="34" charset="0"/>
              <a:sym typeface="Nunito"/>
            </a:endParaRPr>
          </a:p>
          <a:p>
            <a:pPr marL="0" lvl="0" indent="0" algn="ctr" rtl="1">
              <a:spcBef>
                <a:spcPts val="1200"/>
              </a:spcBef>
              <a:spcAft>
                <a:spcPts val="1200"/>
              </a:spcAft>
              <a:buNone/>
            </a:pPr>
            <a:endParaRPr sz="2000" i="1" dirty="0">
              <a:solidFill>
                <a:schemeClr val="lt1"/>
              </a:solidFill>
              <a:latin typeface="Calibri" panose="020F0502020204030204" pitchFamily="34" charset="0"/>
              <a:ea typeface="Nunito"/>
              <a:cs typeface="Calibri" panose="020F0502020204030204" pitchFamily="34" charset="0"/>
              <a:sym typeface="Nunito"/>
            </a:endParaRPr>
          </a:p>
        </p:txBody>
      </p:sp>
      <p:sp>
        <p:nvSpPr>
          <p:cNvPr id="108" name="Google Shape;108;p22"/>
          <p:cNvSpPr txBox="1"/>
          <p:nvPr/>
        </p:nvSpPr>
        <p:spPr>
          <a:xfrm>
            <a:off x="2082602" y="5008000"/>
            <a:ext cx="4862486" cy="763256"/>
          </a:xfrm>
          <a:prstGeom prst="rect">
            <a:avLst/>
          </a:prstGeom>
          <a:noFill/>
          <a:ln>
            <a:noFill/>
          </a:ln>
        </p:spPr>
        <p:txBody>
          <a:bodyPr spcFirstLastPara="1" wrap="square" lIns="91425" tIns="91425" rIns="91425" bIns="91425" anchor="t" anchorCtr="0">
            <a:spAutoFit/>
          </a:bodyPr>
          <a:lstStyle/>
          <a:p>
            <a:pPr marL="0" lvl="0" indent="0" algn="ctr" rtl="1">
              <a:lnSpc>
                <a:spcPct val="115000"/>
              </a:lnSpc>
              <a:spcBef>
                <a:spcPts val="0"/>
              </a:spcBef>
              <a:spcAft>
                <a:spcPts val="1200"/>
              </a:spcAft>
              <a:buNone/>
            </a:pPr>
            <a:r>
              <a:rPr lang="ar" sz="2400" b="1" i="1" u="none" baseline="0" dirty="0">
                <a:solidFill>
                  <a:schemeClr val="lt1"/>
                </a:solidFill>
                <a:latin typeface="Calibri" panose="020F0502020204030204" pitchFamily="34" charset="0"/>
                <a:ea typeface="Nunito"/>
                <a:cs typeface="Calibri" panose="020F0502020204030204" pitchFamily="34" charset="0"/>
                <a:sym typeface="Nunito"/>
              </a:rPr>
              <a:t>"معًا، نحقق المستحيل"</a:t>
            </a:r>
            <a:endParaRPr sz="2400" b="1" i="1" dirty="0">
              <a:solidFill>
                <a:schemeClr val="lt1"/>
              </a:solidFill>
              <a:latin typeface="Calibri" panose="020F0502020204030204" pitchFamily="34" charset="0"/>
              <a:ea typeface="Nunito"/>
              <a:cs typeface="Calibri" panose="020F0502020204030204" pitchFamily="34" charset="0"/>
              <a:sym typeface="Nunito"/>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9C5BBB"/>
        </a:solidFill>
        <a:effectLst/>
      </p:bgPr>
    </p:bg>
    <p:spTree>
      <p:nvGrpSpPr>
        <p:cNvPr id="1" name="Shape 60"/>
        <p:cNvGrpSpPr/>
        <p:nvPr/>
      </p:nvGrpSpPr>
      <p:grpSpPr>
        <a:xfrm>
          <a:off x="0" y="0"/>
          <a:ext cx="0" cy="0"/>
          <a:chOff x="0" y="0"/>
          <a:chExt cx="0" cy="0"/>
        </a:xfrm>
      </p:grpSpPr>
      <p:sp>
        <p:nvSpPr>
          <p:cNvPr id="61" name="Google Shape;61;p14"/>
          <p:cNvSpPr txBox="1">
            <a:spLocks noGrp="1"/>
          </p:cNvSpPr>
          <p:nvPr>
            <p:ph type="body" idx="1"/>
          </p:nvPr>
        </p:nvSpPr>
        <p:spPr>
          <a:xfrm>
            <a:off x="311700" y="1041850"/>
            <a:ext cx="8520600" cy="5049900"/>
          </a:xfrm>
          <a:prstGeom prst="rect">
            <a:avLst/>
          </a:prstGeom>
        </p:spPr>
        <p:txBody>
          <a:bodyPr spcFirstLastPara="1" wrap="square" lIns="91425" tIns="91425" rIns="91425" bIns="91425" anchor="t" anchorCtr="0">
            <a:normAutofit/>
          </a:bodyPr>
          <a:lstStyle/>
          <a:p>
            <a:pPr marL="0" lvl="0" indent="0" algn="r" rtl="1">
              <a:spcBef>
                <a:spcPts val="1200"/>
              </a:spcBef>
              <a:spcAft>
                <a:spcPts val="0"/>
              </a:spcAft>
              <a:buNone/>
            </a:pPr>
            <a:r>
              <a:rPr lang="ar" sz="2200" b="0" i="0" u="none" baseline="0" dirty="0">
                <a:solidFill>
                  <a:schemeClr val="lt1"/>
                </a:solidFill>
                <a:latin typeface="Calibri" panose="020F0502020204030204" pitchFamily="34" charset="0"/>
                <a:ea typeface="Nunito"/>
                <a:cs typeface="Calibri" panose="020F0502020204030204" pitchFamily="34" charset="0"/>
                <a:sym typeface="Nunito"/>
              </a:rPr>
              <a:t>كان الهدف من هذه المشاورات هو تحديد توصياتكم الرئيسية كشباب اتحاد IPPF لتنفيذ </a:t>
            </a:r>
            <a:r>
              <a:rPr lang="ar" sz="2200" b="0" i="0" u="none" baseline="0" dirty="0">
                <a:solidFill>
                  <a:schemeClr val="lt1"/>
                </a:solidFill>
                <a:uFill>
                  <a:noFill/>
                </a:uFill>
                <a:latin typeface="Calibri" panose="020F0502020204030204" pitchFamily="34" charset="0"/>
                <a:ea typeface="Nunito"/>
                <a:cs typeface="Calibri" panose="020F0502020204030204" pitchFamily="34" charset="0"/>
                <a:sym typeface="Nunito"/>
                <a:hlinkClick r:id="rId3">
                  <a:extLst>
                    <a:ext uri="{A12FA001-AC4F-418D-AE19-62706E023703}">
                      <ahyp:hlinkClr xmlns:ahyp="http://schemas.microsoft.com/office/drawing/2018/hyperlinkcolor" val="tx"/>
                    </a:ext>
                  </a:extLst>
                </a:hlinkClick>
              </a:rPr>
              <a:t>إستراتيجية اتحاد IPPF الجديدة من 2023 إلى 2028.</a:t>
            </a:r>
            <a:r>
              <a:rPr lang="ar" sz="2200" b="0" i="0" u="none" baseline="0" dirty="0">
                <a:solidFill>
                  <a:schemeClr val="lt1"/>
                </a:solidFill>
                <a:latin typeface="Calibri" panose="020F0502020204030204" pitchFamily="34" charset="0"/>
                <a:ea typeface="Nunito"/>
                <a:cs typeface="Calibri" panose="020F0502020204030204" pitchFamily="34" charset="0"/>
                <a:sym typeface="Nunito"/>
              </a:rPr>
              <a:t> </a:t>
            </a:r>
            <a:endParaRPr sz="2200" dirty="0">
              <a:solidFill>
                <a:schemeClr val="lt1"/>
              </a:solidFill>
              <a:latin typeface="Calibri" panose="020F0502020204030204" pitchFamily="34" charset="0"/>
              <a:ea typeface="Nunito"/>
              <a:cs typeface="Calibri" panose="020F0502020204030204" pitchFamily="34" charset="0"/>
              <a:sym typeface="Nunito"/>
            </a:endParaRPr>
          </a:p>
          <a:p>
            <a:pPr marL="0" lvl="0" indent="0" algn="r" rtl="1">
              <a:spcBef>
                <a:spcPts val="1200"/>
              </a:spcBef>
              <a:spcAft>
                <a:spcPts val="0"/>
              </a:spcAft>
              <a:buNone/>
            </a:pPr>
            <a:endParaRPr sz="2200" dirty="0">
              <a:solidFill>
                <a:schemeClr val="lt1"/>
              </a:solidFill>
              <a:latin typeface="Calibri" panose="020F0502020204030204" pitchFamily="34" charset="0"/>
              <a:ea typeface="Nunito"/>
              <a:cs typeface="Calibri" panose="020F0502020204030204" pitchFamily="34" charset="0"/>
              <a:sym typeface="Nunito"/>
            </a:endParaRPr>
          </a:p>
          <a:p>
            <a:pPr marL="0" lvl="0" indent="0" algn="r" rtl="1">
              <a:spcBef>
                <a:spcPts val="1200"/>
              </a:spcBef>
              <a:spcAft>
                <a:spcPts val="1200"/>
              </a:spcAft>
              <a:buNone/>
            </a:pPr>
            <a:r>
              <a:rPr lang="ar" sz="2200" b="0" i="0" u="none" baseline="0" dirty="0">
                <a:solidFill>
                  <a:schemeClr val="lt1"/>
                </a:solidFill>
                <a:latin typeface="Calibri" panose="020F0502020204030204" pitchFamily="34" charset="0"/>
                <a:ea typeface="Nunito"/>
                <a:cs typeface="Calibri" panose="020F0502020204030204" pitchFamily="34" charset="0"/>
                <a:sym typeface="Nunito"/>
              </a:rPr>
              <a:t>وتلقينا 41 استجابة من جميع أنحاء العالم. هذا ملخص ما قلتم ...</a:t>
            </a:r>
            <a:endParaRPr sz="2200" dirty="0">
              <a:solidFill>
                <a:schemeClr val="lt1"/>
              </a:solidFill>
              <a:latin typeface="Calibri" panose="020F0502020204030204" pitchFamily="34" charset="0"/>
              <a:ea typeface="Nunito"/>
              <a:cs typeface="Calibri" panose="020F0502020204030204" pitchFamily="34" charset="0"/>
              <a:sym typeface="Nunito"/>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9C5BBB"/>
        </a:solidFill>
        <a:effectLst/>
      </p:bgPr>
    </p:bg>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r" rtl="1">
              <a:spcBef>
                <a:spcPts val="0"/>
              </a:spcBef>
              <a:spcAft>
                <a:spcPts val="0"/>
              </a:spcAft>
              <a:buNone/>
            </a:pPr>
            <a:r>
              <a:rPr lang="ar" sz="2700" b="1" i="0" u="none" baseline="0" dirty="0">
                <a:solidFill>
                  <a:schemeClr val="lt1"/>
                </a:solidFill>
                <a:latin typeface="Calibri" panose="020F0502020204030204" pitchFamily="34" charset="0"/>
                <a:ea typeface="Nunito ExtraBold"/>
                <a:cs typeface="Calibri" panose="020F0502020204030204" pitchFamily="34" charset="0"/>
                <a:sym typeface="Nunito ExtraBold"/>
              </a:rPr>
              <a:t>برأيك، ما هي أولويات جمعيتكم العضو فيما يتعلق بالشباب والمراهقين؟</a:t>
            </a:r>
            <a:endParaRPr sz="2700" b="1" dirty="0">
              <a:solidFill>
                <a:schemeClr val="lt1"/>
              </a:solidFill>
              <a:latin typeface="Calibri" panose="020F0502020204030204" pitchFamily="34" charset="0"/>
              <a:ea typeface="Nunito ExtraBold"/>
              <a:cs typeface="Calibri" panose="020F0502020204030204" pitchFamily="34" charset="0"/>
              <a:sym typeface="Nunito ExtraBold"/>
            </a:endParaRPr>
          </a:p>
        </p:txBody>
      </p:sp>
      <p:sp>
        <p:nvSpPr>
          <p:cNvPr id="67" name="Google Shape;67;p15"/>
          <p:cNvSpPr txBox="1">
            <a:spLocks noGrp="1"/>
          </p:cNvSpPr>
          <p:nvPr>
            <p:ph type="body" idx="1"/>
          </p:nvPr>
        </p:nvSpPr>
        <p:spPr>
          <a:xfrm>
            <a:off x="311700" y="2103926"/>
            <a:ext cx="8520600" cy="3987900"/>
          </a:xfrm>
          <a:prstGeom prst="rect">
            <a:avLst/>
          </a:prstGeom>
        </p:spPr>
        <p:txBody>
          <a:bodyPr spcFirstLastPara="1" wrap="square" lIns="91425" tIns="91425" rIns="91425" bIns="91425" anchor="t" anchorCtr="0">
            <a:normAutofit/>
          </a:bodyPr>
          <a:lstStyle/>
          <a:p>
            <a:pPr marL="457200" lvl="0" indent="-342900" algn="r" rtl="1">
              <a:spcBef>
                <a:spcPts val="0"/>
              </a:spcBef>
              <a:spcAft>
                <a:spcPts val="0"/>
              </a:spcAft>
              <a:buClr>
                <a:schemeClr val="lt1"/>
              </a:buClr>
              <a:buSzPts val="1800"/>
              <a:buAutoNum type="arabicPeriod"/>
            </a:pPr>
            <a:r>
              <a:rPr lang="ar" sz="2400" b="1" i="0" u="none" baseline="0" dirty="0">
                <a:solidFill>
                  <a:schemeClr val="lt1"/>
                </a:solidFill>
                <a:latin typeface="Calibri" panose="020F0502020204030204" pitchFamily="34" charset="0"/>
                <a:ea typeface="Nunito"/>
                <a:cs typeface="Calibri" panose="020F0502020204030204" pitchFamily="34" charset="0"/>
                <a:sym typeface="Nunito"/>
              </a:rPr>
              <a:t>بناء القدرات والتثقيف الجنسي الشامل</a:t>
            </a:r>
            <a:r>
              <a:rPr lang="ar" sz="2400" b="0" i="0" u="none" baseline="0" dirty="0">
                <a:solidFill>
                  <a:schemeClr val="lt1"/>
                </a:solidFill>
                <a:latin typeface="Calibri" panose="020F0502020204030204" pitchFamily="34" charset="0"/>
                <a:ea typeface="Nunito"/>
                <a:cs typeface="Calibri" panose="020F0502020204030204" pitchFamily="34" charset="0"/>
                <a:sym typeface="Nunito"/>
              </a:rPr>
              <a:t> (النشاط الجنسي، والدعوة، ومنع التنمر والعنف القائم على النوع الاجتماعي). </a:t>
            </a:r>
            <a:endParaRPr sz="2400" dirty="0">
              <a:solidFill>
                <a:schemeClr val="lt1"/>
              </a:solidFill>
              <a:latin typeface="Calibri" panose="020F0502020204030204" pitchFamily="34" charset="0"/>
              <a:ea typeface="Nunito"/>
              <a:cs typeface="Calibri" panose="020F0502020204030204" pitchFamily="34" charset="0"/>
              <a:sym typeface="Nunito"/>
            </a:endParaRPr>
          </a:p>
          <a:p>
            <a:pPr marL="457200" lvl="0" indent="-342900" algn="r" rtl="1">
              <a:spcBef>
                <a:spcPts val="0"/>
              </a:spcBef>
              <a:spcAft>
                <a:spcPts val="0"/>
              </a:spcAft>
              <a:buClr>
                <a:schemeClr val="lt1"/>
              </a:buClr>
              <a:buSzPts val="1800"/>
              <a:buFont typeface="Nunito"/>
              <a:buAutoNum type="arabicPeriod"/>
            </a:pPr>
            <a:r>
              <a:rPr lang="ar" sz="2400" b="0" i="0" u="none" baseline="0" dirty="0">
                <a:solidFill>
                  <a:schemeClr val="lt1"/>
                </a:solidFill>
                <a:latin typeface="Calibri" panose="020F0502020204030204" pitchFamily="34" charset="0"/>
                <a:ea typeface="Nunito"/>
                <a:cs typeface="Calibri" panose="020F0502020204030204" pitchFamily="34" charset="0"/>
                <a:sym typeface="Nunito"/>
              </a:rPr>
              <a:t>زيادة </a:t>
            </a:r>
            <a:r>
              <a:rPr lang="ar" sz="2400" b="1" i="0" u="none" baseline="0" dirty="0">
                <a:solidFill>
                  <a:schemeClr val="lt1"/>
                </a:solidFill>
                <a:latin typeface="Calibri" panose="020F0502020204030204" pitchFamily="34" charset="0"/>
                <a:ea typeface="Nunito"/>
                <a:cs typeface="Calibri" panose="020F0502020204030204" pitchFamily="34" charset="0"/>
                <a:sym typeface="Nunito"/>
              </a:rPr>
              <a:t>مشاركة الشباب</a:t>
            </a:r>
            <a:r>
              <a:rPr lang="ar" sz="2400" b="0" i="0" u="none" baseline="0" dirty="0">
                <a:solidFill>
                  <a:schemeClr val="lt1"/>
                </a:solidFill>
                <a:latin typeface="Calibri" panose="020F0502020204030204" pitchFamily="34" charset="0"/>
                <a:ea typeface="Nunito"/>
                <a:cs typeface="Calibri" panose="020F0502020204030204" pitchFamily="34" charset="0"/>
                <a:sym typeface="Nunito"/>
              </a:rPr>
              <a:t> في هياكل الحوكمة والشبكات الشبابية والأنشطة التطوعية لخدمة احتياجاتهم.</a:t>
            </a:r>
            <a:endParaRPr sz="2400" dirty="0">
              <a:solidFill>
                <a:schemeClr val="lt1"/>
              </a:solidFill>
              <a:latin typeface="Calibri" panose="020F0502020204030204" pitchFamily="34" charset="0"/>
              <a:ea typeface="Nunito"/>
              <a:cs typeface="Calibri" panose="020F0502020204030204" pitchFamily="34" charset="0"/>
              <a:sym typeface="Nunito"/>
            </a:endParaRPr>
          </a:p>
          <a:p>
            <a:pPr marL="457200" lvl="0" indent="-342900" algn="r" rtl="1">
              <a:spcBef>
                <a:spcPts val="0"/>
              </a:spcBef>
              <a:spcAft>
                <a:spcPts val="0"/>
              </a:spcAft>
              <a:buClr>
                <a:schemeClr val="lt1"/>
              </a:buClr>
              <a:buSzPts val="1800"/>
              <a:buFont typeface="Nunito"/>
              <a:buAutoNum type="arabicPeriod"/>
            </a:pPr>
            <a:r>
              <a:rPr lang="ar" sz="2400" b="0" i="0" u="none" baseline="0" dirty="0">
                <a:solidFill>
                  <a:schemeClr val="lt1"/>
                </a:solidFill>
                <a:latin typeface="Calibri" panose="020F0502020204030204" pitchFamily="34" charset="0"/>
                <a:ea typeface="Nunito"/>
                <a:cs typeface="Calibri" panose="020F0502020204030204" pitchFamily="34" charset="0"/>
                <a:sym typeface="Nunito"/>
              </a:rPr>
              <a:t>إمكانية الوصول إلى </a:t>
            </a:r>
            <a:r>
              <a:rPr lang="ar" sz="2400" b="1" i="0" u="none" baseline="0" dirty="0">
                <a:solidFill>
                  <a:schemeClr val="lt1"/>
                </a:solidFill>
                <a:latin typeface="Calibri" panose="020F0502020204030204" pitchFamily="34" charset="0"/>
                <a:ea typeface="Nunito"/>
                <a:cs typeface="Calibri" panose="020F0502020204030204" pitchFamily="34" charset="0"/>
                <a:sym typeface="Nunito"/>
              </a:rPr>
              <a:t>خدمات الصحة الجنسية والإنجابية الصديقة للشباب وذات الجودة</a:t>
            </a:r>
            <a:r>
              <a:rPr lang="ar" sz="2400" b="0" i="0" u="none" baseline="0" dirty="0">
                <a:solidFill>
                  <a:schemeClr val="lt1"/>
                </a:solidFill>
                <a:latin typeface="Calibri" panose="020F0502020204030204" pitchFamily="34" charset="0"/>
                <a:ea typeface="Nunito"/>
                <a:cs typeface="Calibri" panose="020F0502020204030204" pitchFamily="34" charset="0"/>
                <a:sym typeface="Nunito"/>
              </a:rPr>
              <a:t>، بما في ذلك الصحة العقلية. </a:t>
            </a:r>
            <a:endParaRPr sz="2400" dirty="0">
              <a:solidFill>
                <a:schemeClr val="lt1"/>
              </a:solidFill>
              <a:latin typeface="Calibri" panose="020F0502020204030204" pitchFamily="34" charset="0"/>
              <a:ea typeface="Nunito"/>
              <a:cs typeface="Calibri" panose="020F0502020204030204" pitchFamily="34" charset="0"/>
              <a:sym typeface="Nunito"/>
            </a:endParaRPr>
          </a:p>
          <a:p>
            <a:pPr marL="457200" lvl="0" indent="-342900" algn="r" rtl="1">
              <a:spcBef>
                <a:spcPts val="0"/>
              </a:spcBef>
              <a:spcAft>
                <a:spcPts val="0"/>
              </a:spcAft>
              <a:buClr>
                <a:schemeClr val="lt1"/>
              </a:buClr>
              <a:buSzPts val="1800"/>
              <a:buFont typeface="Nunito"/>
              <a:buAutoNum type="arabicPeriod"/>
            </a:pPr>
            <a:r>
              <a:rPr lang="ar" sz="2400" b="1" i="0" u="none" baseline="0" dirty="0">
                <a:solidFill>
                  <a:schemeClr val="lt1"/>
                </a:solidFill>
                <a:latin typeface="Calibri" panose="020F0502020204030204" pitchFamily="34" charset="0"/>
                <a:ea typeface="Nunito"/>
                <a:cs typeface="Calibri" panose="020F0502020204030204" pitchFamily="34" charset="0"/>
                <a:sym typeface="Nunito"/>
              </a:rPr>
              <a:t>الدعوة من أجل الحقوق والصحة الجنسية والإنجابية للشباب</a:t>
            </a:r>
            <a:r>
              <a:rPr lang="ar" sz="2400" b="0" i="0" u="none" baseline="0" dirty="0">
                <a:solidFill>
                  <a:schemeClr val="lt1"/>
                </a:solidFill>
                <a:latin typeface="Calibri" panose="020F0502020204030204" pitchFamily="34" charset="0"/>
                <a:ea typeface="Nunito"/>
                <a:cs typeface="Calibri" panose="020F0502020204030204" pitchFamily="34" charset="0"/>
                <a:sym typeface="Nunito"/>
              </a:rPr>
              <a:t>، بما في ذلك الشباب في بعض الأحيان. </a:t>
            </a:r>
            <a:endParaRPr sz="2400" dirty="0">
              <a:solidFill>
                <a:schemeClr val="lt1"/>
              </a:solidFill>
              <a:latin typeface="Calibri" panose="020F0502020204030204" pitchFamily="34" charset="0"/>
              <a:ea typeface="Nunito"/>
              <a:cs typeface="Calibri" panose="020F0502020204030204" pitchFamily="34" charset="0"/>
              <a:sym typeface="Nunito"/>
            </a:endParaRPr>
          </a:p>
          <a:p>
            <a:pPr marL="457200" lvl="0" indent="0" algn="r" rtl="1">
              <a:spcBef>
                <a:spcPts val="1200"/>
              </a:spcBef>
              <a:spcAft>
                <a:spcPts val="1200"/>
              </a:spcAft>
              <a:buNone/>
            </a:pPr>
            <a:endParaRPr sz="2400" dirty="0">
              <a:latin typeface="Calibri" panose="020F0502020204030204" pitchFamily="34" charset="0"/>
              <a:cs typeface="Calibri" panose="020F050202020403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9C5BBB"/>
        </a:solidFill>
        <a:effectLst/>
      </p:bgPr>
    </p:bg>
    <p:spTree>
      <p:nvGrpSpPr>
        <p:cNvPr id="1" name="Shape 71"/>
        <p:cNvGrpSpPr/>
        <p:nvPr/>
      </p:nvGrpSpPr>
      <p:grpSpPr>
        <a:xfrm>
          <a:off x="0" y="0"/>
          <a:ext cx="0" cy="0"/>
          <a:chOff x="0" y="0"/>
          <a:chExt cx="0" cy="0"/>
        </a:xfrm>
      </p:grpSpPr>
      <p:sp>
        <p:nvSpPr>
          <p:cNvPr id="72" name="Google Shape;72;p16"/>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r" rtl="1">
              <a:spcBef>
                <a:spcPts val="0"/>
              </a:spcBef>
              <a:spcAft>
                <a:spcPts val="0"/>
              </a:spcAft>
              <a:buClr>
                <a:schemeClr val="dk1"/>
              </a:buClr>
              <a:buSzPts val="1100"/>
              <a:buFont typeface="Arial"/>
              <a:buNone/>
            </a:pPr>
            <a:r>
              <a:rPr lang="ar" sz="2700" b="1" i="0" u="none" baseline="0" dirty="0">
                <a:solidFill>
                  <a:schemeClr val="lt1"/>
                </a:solidFill>
                <a:latin typeface="Calibri" panose="020F0502020204030204" pitchFamily="34" charset="0"/>
                <a:ea typeface="Nunito ExtraBold"/>
                <a:cs typeface="Calibri" panose="020F0502020204030204" pitchFamily="34" charset="0"/>
                <a:sym typeface="Nunito ExtraBold"/>
              </a:rPr>
              <a:t>برأيك، كيف ينبغي ترتيب أولويات جمعيتكم العضو بشأن </a:t>
            </a:r>
            <a:br>
              <a:rPr lang="en-GB" sz="2700" b="1" i="0" u="none" baseline="0" dirty="0">
                <a:solidFill>
                  <a:schemeClr val="lt1"/>
                </a:solidFill>
                <a:latin typeface="Calibri" panose="020F0502020204030204" pitchFamily="34" charset="0"/>
                <a:ea typeface="Nunito ExtraBold"/>
                <a:cs typeface="Calibri" panose="020F0502020204030204" pitchFamily="34" charset="0"/>
                <a:sym typeface="Nunito ExtraBold"/>
              </a:rPr>
            </a:br>
            <a:r>
              <a:rPr lang="ar" sz="2700" b="1" i="0" u="none" baseline="0" dirty="0">
                <a:solidFill>
                  <a:schemeClr val="lt1"/>
                </a:solidFill>
                <a:latin typeface="Calibri" panose="020F0502020204030204" pitchFamily="34" charset="0"/>
                <a:ea typeface="Nunito ExtraBold"/>
                <a:cs typeface="Calibri" panose="020F0502020204030204" pitchFamily="34" charset="0"/>
                <a:sym typeface="Nunito ExtraBold"/>
              </a:rPr>
              <a:t>الشباب والمراهقين؟</a:t>
            </a:r>
            <a:endParaRPr sz="2700" b="1" dirty="0">
              <a:solidFill>
                <a:schemeClr val="lt1"/>
              </a:solidFill>
              <a:latin typeface="Calibri" panose="020F0502020204030204" pitchFamily="34" charset="0"/>
              <a:ea typeface="Nunito ExtraBold"/>
              <a:cs typeface="Calibri" panose="020F0502020204030204" pitchFamily="34" charset="0"/>
              <a:sym typeface="Nunito ExtraBold"/>
            </a:endParaRPr>
          </a:p>
          <a:p>
            <a:pPr marL="0" lvl="0" indent="0" algn="r" rtl="1">
              <a:spcBef>
                <a:spcPts val="0"/>
              </a:spcBef>
              <a:spcAft>
                <a:spcPts val="0"/>
              </a:spcAft>
              <a:buNone/>
            </a:pPr>
            <a:endParaRPr sz="2600" b="1" dirty="0">
              <a:solidFill>
                <a:srgbClr val="444444"/>
              </a:solidFill>
              <a:highlight>
                <a:srgbClr val="FFFFFF"/>
              </a:highlight>
              <a:latin typeface="Calibri" panose="020F0502020204030204" pitchFamily="34" charset="0"/>
              <a:cs typeface="Calibri" panose="020F0502020204030204" pitchFamily="34" charset="0"/>
            </a:endParaRPr>
          </a:p>
        </p:txBody>
      </p:sp>
      <p:sp>
        <p:nvSpPr>
          <p:cNvPr id="73" name="Google Shape;73;p16"/>
          <p:cNvSpPr txBox="1">
            <a:spLocks noGrp="1"/>
          </p:cNvSpPr>
          <p:nvPr>
            <p:ph type="body" idx="1"/>
          </p:nvPr>
        </p:nvSpPr>
        <p:spPr>
          <a:xfrm>
            <a:off x="311700" y="2103926"/>
            <a:ext cx="8520600" cy="3987900"/>
          </a:xfrm>
          <a:prstGeom prst="rect">
            <a:avLst/>
          </a:prstGeom>
        </p:spPr>
        <p:txBody>
          <a:bodyPr spcFirstLastPara="1" wrap="square" lIns="91425" tIns="91425" rIns="91425" bIns="91425" anchor="t" anchorCtr="0">
            <a:normAutofit/>
          </a:bodyPr>
          <a:lstStyle/>
          <a:p>
            <a:pPr marL="457200" lvl="0" indent="-342900" algn="r" rtl="1">
              <a:spcBef>
                <a:spcPts val="0"/>
              </a:spcBef>
              <a:spcAft>
                <a:spcPts val="0"/>
              </a:spcAft>
              <a:buClr>
                <a:schemeClr val="lt1"/>
              </a:buClr>
              <a:buSzPts val="1800"/>
              <a:buFont typeface="Nunito"/>
              <a:buAutoNum type="arabicPeriod"/>
            </a:pPr>
            <a:r>
              <a:rPr lang="ar" sz="2800" b="0" i="0" u="none" baseline="0">
                <a:solidFill>
                  <a:schemeClr val="lt1"/>
                </a:solidFill>
                <a:latin typeface="Calibri" panose="020F0502020204030204" pitchFamily="34" charset="0"/>
                <a:ea typeface="Nunito"/>
                <a:cs typeface="Calibri" panose="020F0502020204030204" pitchFamily="34" charset="0"/>
                <a:sym typeface="Nunito"/>
              </a:rPr>
              <a:t>التثقيف الجنسي الشامل أكثر شمولًا وتداخلًا بين الأقسام.</a:t>
            </a:r>
            <a:endParaRPr sz="2800" dirty="0">
              <a:solidFill>
                <a:schemeClr val="lt1"/>
              </a:solidFill>
              <a:latin typeface="Calibri" panose="020F0502020204030204" pitchFamily="34" charset="0"/>
              <a:ea typeface="Nunito"/>
              <a:cs typeface="Calibri" panose="020F0502020204030204" pitchFamily="34" charset="0"/>
              <a:sym typeface="Nunito"/>
            </a:endParaRPr>
          </a:p>
          <a:p>
            <a:pPr marL="457200" lvl="0" indent="-342900" algn="r" rtl="1">
              <a:spcBef>
                <a:spcPts val="0"/>
              </a:spcBef>
              <a:spcAft>
                <a:spcPts val="0"/>
              </a:spcAft>
              <a:buClr>
                <a:schemeClr val="lt1"/>
              </a:buClr>
              <a:buSzPts val="1800"/>
              <a:buFont typeface="Nunito"/>
              <a:buAutoNum type="arabicPeriod"/>
            </a:pPr>
            <a:r>
              <a:rPr lang="ar" sz="2800" b="0" i="0" u="none" baseline="0">
                <a:solidFill>
                  <a:schemeClr val="lt1"/>
                </a:solidFill>
                <a:latin typeface="Calibri" panose="020F0502020204030204" pitchFamily="34" charset="0"/>
                <a:ea typeface="Nunito"/>
                <a:cs typeface="Calibri" panose="020F0502020204030204" pitchFamily="34" charset="0"/>
                <a:sym typeface="Nunito"/>
              </a:rPr>
              <a:t>الجمعيات الأعضاء أكثر ترحيبًا وشبابًا وشمولًا وبها شباب متنوعون وشواذ.</a:t>
            </a:r>
            <a:endParaRPr sz="2800" dirty="0">
              <a:solidFill>
                <a:schemeClr val="lt1"/>
              </a:solidFill>
              <a:latin typeface="Calibri" panose="020F0502020204030204" pitchFamily="34" charset="0"/>
              <a:ea typeface="Nunito"/>
              <a:cs typeface="Calibri" panose="020F0502020204030204" pitchFamily="34" charset="0"/>
              <a:sym typeface="Nunito"/>
            </a:endParaRPr>
          </a:p>
          <a:p>
            <a:pPr marL="457200" lvl="0" indent="-342900" algn="r" rtl="1">
              <a:spcBef>
                <a:spcPts val="0"/>
              </a:spcBef>
              <a:spcAft>
                <a:spcPts val="0"/>
              </a:spcAft>
              <a:buClr>
                <a:schemeClr val="lt1"/>
              </a:buClr>
              <a:buSzPts val="1800"/>
              <a:buFont typeface="Nunito"/>
              <a:buAutoNum type="arabicPeriod"/>
            </a:pPr>
            <a:r>
              <a:rPr lang="ar" sz="2800" b="0" i="0" u="none" baseline="0">
                <a:solidFill>
                  <a:schemeClr val="lt1"/>
                </a:solidFill>
                <a:latin typeface="Calibri" panose="020F0502020204030204" pitchFamily="34" charset="0"/>
                <a:ea typeface="Nunito"/>
                <a:cs typeface="Calibri" panose="020F0502020204030204" pitchFamily="34" charset="0"/>
                <a:sym typeface="Nunito"/>
              </a:rPr>
              <a:t>الشباب في هياكل الحوكمة</a:t>
            </a:r>
          </a:p>
          <a:p>
            <a:pPr marL="457200" lvl="0" indent="-342900" algn="r" rtl="1">
              <a:spcBef>
                <a:spcPts val="0"/>
              </a:spcBef>
              <a:spcAft>
                <a:spcPts val="0"/>
              </a:spcAft>
              <a:buClr>
                <a:schemeClr val="lt1"/>
              </a:buClr>
              <a:buSzPts val="1800"/>
              <a:buFont typeface="Nunito"/>
              <a:buAutoNum type="arabicPeriod"/>
            </a:pPr>
            <a:r>
              <a:rPr lang="ar" sz="2800" b="0" i="0" u="none" baseline="0">
                <a:solidFill>
                  <a:schemeClr val="lt1"/>
                </a:solidFill>
                <a:latin typeface="Calibri" panose="020F0502020204030204" pitchFamily="34" charset="0"/>
                <a:ea typeface="Nunito"/>
                <a:cs typeface="Calibri" panose="020F0502020204030204" pitchFamily="34" charset="0"/>
                <a:sym typeface="Nunito"/>
              </a:rPr>
              <a:t>تخصيص التمويل لمبادرات الشباب </a:t>
            </a:r>
          </a:p>
          <a:p>
            <a:pPr marL="457200" lvl="0" indent="-342900" algn="r" rtl="1">
              <a:spcBef>
                <a:spcPts val="0"/>
              </a:spcBef>
              <a:spcAft>
                <a:spcPts val="0"/>
              </a:spcAft>
              <a:buClr>
                <a:schemeClr val="lt1"/>
              </a:buClr>
              <a:buSzPts val="1800"/>
              <a:buFont typeface="Nunito"/>
              <a:buAutoNum type="arabicPeriod"/>
            </a:pPr>
            <a:r>
              <a:rPr lang="ar" sz="2800" b="0" i="0" u="none" baseline="0">
                <a:solidFill>
                  <a:schemeClr val="lt1"/>
                </a:solidFill>
                <a:latin typeface="Calibri" panose="020F0502020204030204" pitchFamily="34" charset="0"/>
                <a:ea typeface="Nunito"/>
                <a:cs typeface="Calibri" panose="020F0502020204030204" pitchFamily="34" charset="0"/>
                <a:sym typeface="Nunito"/>
              </a:rPr>
              <a:t>توسيع نطاق الوصول إلى الخدمات الصديقة للشباب كأولويات مرغوبة في جمعيتكم العضو.</a:t>
            </a:r>
            <a:endParaRPr sz="2800" dirty="0">
              <a:solidFill>
                <a:schemeClr val="lt1"/>
              </a:solidFill>
              <a:latin typeface="Calibri" panose="020F0502020204030204" pitchFamily="34" charset="0"/>
              <a:ea typeface="Nunito"/>
              <a:cs typeface="Calibri" panose="020F0502020204030204" pitchFamily="34" charset="0"/>
              <a:sym typeface="Nunito"/>
            </a:endParaRPr>
          </a:p>
          <a:p>
            <a:pPr marL="0" lvl="0" indent="0" algn="r" rtl="1">
              <a:spcBef>
                <a:spcPts val="1200"/>
              </a:spcBef>
              <a:spcAft>
                <a:spcPts val="1200"/>
              </a:spcAft>
              <a:buNone/>
            </a:pPr>
            <a:endParaRPr sz="2800" dirty="0">
              <a:latin typeface="Calibri" panose="020F0502020204030204" pitchFamily="34" charset="0"/>
              <a:cs typeface="Calibri" panose="020F050202020403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7"/>
        <p:cNvGrpSpPr/>
        <p:nvPr/>
      </p:nvGrpSpPr>
      <p:grpSpPr>
        <a:xfrm>
          <a:off x="0" y="0"/>
          <a:ext cx="0" cy="0"/>
          <a:chOff x="0" y="0"/>
          <a:chExt cx="0" cy="0"/>
        </a:xfrm>
      </p:grpSpPr>
      <p:sp>
        <p:nvSpPr>
          <p:cNvPr id="78" name="Google Shape;78;p17"/>
          <p:cNvSpPr txBox="1">
            <a:spLocks noGrp="1"/>
          </p:cNvSpPr>
          <p:nvPr>
            <p:ph type="body" idx="1"/>
          </p:nvPr>
        </p:nvSpPr>
        <p:spPr>
          <a:xfrm>
            <a:off x="1579663" y="2278551"/>
            <a:ext cx="6587100" cy="3947400"/>
          </a:xfrm>
          <a:prstGeom prst="rect">
            <a:avLst/>
          </a:prstGeom>
        </p:spPr>
        <p:txBody>
          <a:bodyPr spcFirstLastPara="1" wrap="square" lIns="91425" tIns="91425" rIns="91425" bIns="91425" anchor="t" anchorCtr="0">
            <a:normAutofit/>
          </a:bodyPr>
          <a:lstStyle/>
          <a:p>
            <a:pPr marL="0" lvl="0" indent="0" algn="ctr" rtl="1">
              <a:spcBef>
                <a:spcPts val="0"/>
              </a:spcBef>
              <a:spcAft>
                <a:spcPts val="0"/>
              </a:spcAft>
              <a:buNone/>
            </a:pPr>
            <a:r>
              <a:rPr lang="ar" sz="2200" b="0" i="1" u="none" baseline="0" dirty="0">
                <a:solidFill>
                  <a:schemeClr val="lt1"/>
                </a:solidFill>
                <a:latin typeface="Calibri" panose="020F0502020204030204" pitchFamily="34" charset="0"/>
                <a:ea typeface="Nunito"/>
                <a:cs typeface="Calibri" panose="020F0502020204030204" pitchFamily="34" charset="0"/>
                <a:sym typeface="Nunito"/>
              </a:rPr>
              <a:t>"نود تحسين هياكل الجمعيات الأعضاء والتواصل مع المراهقين في جمعيتنا العضو، حتى يتمكنوا من عرض قضاياهم واهتماماتهم بوضوح. ينبغي أن يكون شبابنا أكثر حرصًا على التقاطع. ينبغي أن يكون من بين أولويات جمعيتنا العضو إدراج المنظورات متعددة الجوانب في التثقيف الجنسي [...]. نريد بناء بيئة عمل صديقة للمراهقين الشواذ".</a:t>
            </a:r>
            <a:endParaRPr sz="2200" i="1" dirty="0">
              <a:solidFill>
                <a:schemeClr val="lt1"/>
              </a:solidFill>
              <a:latin typeface="Calibri" panose="020F0502020204030204" pitchFamily="34" charset="0"/>
              <a:ea typeface="Nunito"/>
              <a:cs typeface="Calibri" panose="020F0502020204030204" pitchFamily="34" charset="0"/>
              <a:sym typeface="Nunito"/>
            </a:endParaRPr>
          </a:p>
          <a:p>
            <a:pPr marL="0" lvl="0" indent="0" algn="r" rtl="1">
              <a:spcBef>
                <a:spcPts val="1200"/>
              </a:spcBef>
              <a:spcAft>
                <a:spcPts val="1200"/>
              </a:spcAft>
              <a:buNone/>
            </a:pPr>
            <a:endParaRPr sz="2200" dirty="0">
              <a:latin typeface="Calibri" panose="020F0502020204030204" pitchFamily="34" charset="0"/>
              <a:cs typeface="Calibri" panose="020F050202020403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9C5BBB"/>
        </a:solidFill>
        <a:effectLst/>
      </p:bgPr>
    </p:bg>
    <p:spTree>
      <p:nvGrpSpPr>
        <p:cNvPr id="1" name="Shape 82"/>
        <p:cNvGrpSpPr/>
        <p:nvPr/>
      </p:nvGrpSpPr>
      <p:grpSpPr>
        <a:xfrm>
          <a:off x="0" y="0"/>
          <a:ext cx="0" cy="0"/>
          <a:chOff x="0" y="0"/>
          <a:chExt cx="0" cy="0"/>
        </a:xfrm>
      </p:grpSpPr>
      <p:sp>
        <p:nvSpPr>
          <p:cNvPr id="83" name="Google Shape;83;p18"/>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rmAutofit/>
          </a:bodyPr>
          <a:lstStyle/>
          <a:p>
            <a:pPr marL="0" lvl="0" indent="0" algn="r" rtl="1">
              <a:spcBef>
                <a:spcPts val="0"/>
              </a:spcBef>
              <a:spcAft>
                <a:spcPts val="0"/>
              </a:spcAft>
              <a:buNone/>
            </a:pPr>
            <a:r>
              <a:rPr lang="ar" sz="3000" b="1" i="0" u="none" baseline="0" dirty="0">
                <a:solidFill>
                  <a:schemeClr val="lt1"/>
                </a:solidFill>
                <a:latin typeface="Calibri" panose="020F0502020204030204" pitchFamily="34" charset="0"/>
                <a:ea typeface="Nunito"/>
                <a:cs typeface="Calibri" panose="020F0502020204030204" pitchFamily="34" charset="0"/>
                <a:sym typeface="Nunito"/>
              </a:rPr>
              <a:t>ما هي توقعاتك بالنسبة لاستراتيجية اتحاد IPPF لعام 2028؟</a:t>
            </a:r>
            <a:endParaRPr sz="3000" b="1" dirty="0">
              <a:solidFill>
                <a:schemeClr val="lt1"/>
              </a:solidFill>
              <a:latin typeface="Calibri" panose="020F0502020204030204" pitchFamily="34" charset="0"/>
              <a:ea typeface="Nunito"/>
              <a:cs typeface="Calibri" panose="020F0502020204030204" pitchFamily="34" charset="0"/>
              <a:sym typeface="Nunito"/>
            </a:endParaRPr>
          </a:p>
        </p:txBody>
      </p:sp>
      <p:sp>
        <p:nvSpPr>
          <p:cNvPr id="84" name="Google Shape;84;p18"/>
          <p:cNvSpPr txBox="1">
            <a:spLocks noGrp="1"/>
          </p:cNvSpPr>
          <p:nvPr>
            <p:ph type="body" idx="1"/>
          </p:nvPr>
        </p:nvSpPr>
        <p:spPr>
          <a:xfrm>
            <a:off x="311700" y="1850001"/>
            <a:ext cx="8520600" cy="4241700"/>
          </a:xfrm>
          <a:prstGeom prst="rect">
            <a:avLst/>
          </a:prstGeom>
        </p:spPr>
        <p:txBody>
          <a:bodyPr spcFirstLastPara="1" wrap="square" lIns="91425" tIns="91425" rIns="91425" bIns="91425" anchor="t" anchorCtr="0">
            <a:normAutofit/>
          </a:bodyPr>
          <a:lstStyle/>
          <a:p>
            <a:pPr marL="457200" lvl="0" indent="-342900" algn="r" rtl="1">
              <a:spcBef>
                <a:spcPts val="1200"/>
              </a:spcBef>
              <a:spcAft>
                <a:spcPts val="0"/>
              </a:spcAft>
              <a:buClr>
                <a:schemeClr val="lt1"/>
              </a:buClr>
              <a:buSzPts val="1800"/>
              <a:buFont typeface="Nunito"/>
              <a:buAutoNum type="arabicPeriod"/>
            </a:pPr>
            <a:r>
              <a:rPr lang="ar" sz="2400" b="0" i="0" u="none" baseline="0">
                <a:solidFill>
                  <a:schemeClr val="lt1"/>
                </a:solidFill>
                <a:latin typeface="Calibri" panose="020F0502020204030204" pitchFamily="34" charset="0"/>
                <a:ea typeface="Nunito"/>
                <a:cs typeface="Calibri" panose="020F0502020204030204" pitchFamily="34" charset="0"/>
                <a:sym typeface="Nunito"/>
              </a:rPr>
              <a:t>يحتل الشباب موقع الصدارة في أنشطة تقديم الخدمات والدعوة واتخاذ القرار في الجمعيات الأعضاء وفي اتحاد IPPF. </a:t>
            </a:r>
          </a:p>
          <a:p>
            <a:pPr marL="457200" lvl="0" indent="-342900" algn="r" rtl="1">
              <a:spcBef>
                <a:spcPts val="1200"/>
              </a:spcBef>
              <a:spcAft>
                <a:spcPts val="0"/>
              </a:spcAft>
              <a:buClr>
                <a:schemeClr val="lt1"/>
              </a:buClr>
              <a:buSzPts val="1800"/>
              <a:buFont typeface="Nunito"/>
              <a:buAutoNum type="arabicPeriod"/>
            </a:pPr>
            <a:r>
              <a:rPr lang="ar" sz="2400" b="0" i="0" u="none" baseline="0">
                <a:solidFill>
                  <a:schemeClr val="lt1"/>
                </a:solidFill>
                <a:latin typeface="Calibri" panose="020F0502020204030204" pitchFamily="34" charset="0"/>
                <a:ea typeface="Nunito"/>
                <a:cs typeface="Calibri" panose="020F0502020204030204" pitchFamily="34" charset="0"/>
                <a:sym typeface="Nunito"/>
              </a:rPr>
              <a:t>مبادرات جديدة لتعزيز شبكات الشباب العالمية والإقليمية؛ بناء علاقات مع الشباب الآخرين في جميع أنحاء العالم.</a:t>
            </a:r>
            <a:endParaRPr sz="2400" dirty="0">
              <a:solidFill>
                <a:schemeClr val="lt1"/>
              </a:solidFill>
              <a:latin typeface="Calibri" panose="020F0502020204030204" pitchFamily="34" charset="0"/>
              <a:ea typeface="Nunito"/>
              <a:cs typeface="Calibri" panose="020F0502020204030204" pitchFamily="34" charset="0"/>
              <a:sym typeface="Nunito"/>
            </a:endParaRPr>
          </a:p>
          <a:p>
            <a:pPr marL="457200" lvl="0" indent="-342900" algn="r" rtl="1">
              <a:spcBef>
                <a:spcPts val="0"/>
              </a:spcBef>
              <a:spcAft>
                <a:spcPts val="0"/>
              </a:spcAft>
              <a:buClr>
                <a:schemeClr val="lt1"/>
              </a:buClr>
              <a:buSzPts val="1800"/>
              <a:buFont typeface="Nunito"/>
              <a:buAutoNum type="arabicPeriod"/>
            </a:pPr>
            <a:r>
              <a:rPr lang="ar" sz="2400" b="0" i="0" u="none" baseline="0">
                <a:solidFill>
                  <a:schemeClr val="lt1"/>
                </a:solidFill>
                <a:latin typeface="Calibri" panose="020F0502020204030204" pitchFamily="34" charset="0"/>
                <a:ea typeface="Nunito"/>
                <a:cs typeface="Calibri" panose="020F0502020204030204" pitchFamily="34" charset="0"/>
                <a:sym typeface="Nunito"/>
              </a:rPr>
              <a:t>تأثير واضح في أوضاع الصحة الجنسية والإنجابية على الصعيد الوطني، بما في ذلك الشباب في مواقع الأزمات الإنسانية والشباب ذوي الإعاقة. </a:t>
            </a:r>
          </a:p>
          <a:p>
            <a:pPr marL="457200" lvl="0" indent="-342900" algn="r" rtl="1">
              <a:spcBef>
                <a:spcPts val="0"/>
              </a:spcBef>
              <a:spcAft>
                <a:spcPts val="0"/>
              </a:spcAft>
              <a:buClr>
                <a:schemeClr val="lt1"/>
              </a:buClr>
              <a:buSzPts val="1800"/>
              <a:buFont typeface="Nunito"/>
              <a:buAutoNum type="arabicPeriod"/>
            </a:pPr>
            <a:r>
              <a:rPr lang="ar" sz="2400" b="0" i="0" u="none" baseline="0">
                <a:solidFill>
                  <a:schemeClr val="lt1"/>
                </a:solidFill>
                <a:latin typeface="Calibri" panose="020F0502020204030204" pitchFamily="34" charset="0"/>
                <a:ea typeface="Nunito"/>
                <a:cs typeface="Calibri" panose="020F0502020204030204" pitchFamily="34" charset="0"/>
                <a:sym typeface="Nunito"/>
              </a:rPr>
              <a:t>الاهتمام بتكييف الاستراتيجية حسب احتياجات الشباب في بلدان وسياقات محددة. </a:t>
            </a:r>
            <a:endParaRPr sz="2400" dirty="0">
              <a:solidFill>
                <a:schemeClr val="lt1"/>
              </a:solidFill>
              <a:latin typeface="Calibri" panose="020F0502020204030204" pitchFamily="34" charset="0"/>
              <a:ea typeface="Nunito"/>
              <a:cs typeface="Calibri" panose="020F0502020204030204" pitchFamily="34" charset="0"/>
              <a:sym typeface="Nunito"/>
            </a:endParaRPr>
          </a:p>
          <a:p>
            <a:pPr marL="457200" lvl="0" indent="0" algn="r" rtl="1">
              <a:spcBef>
                <a:spcPts val="1200"/>
              </a:spcBef>
              <a:spcAft>
                <a:spcPts val="1200"/>
              </a:spcAft>
              <a:buNone/>
            </a:pPr>
            <a:endParaRPr sz="2400" dirty="0">
              <a:latin typeface="Calibri" panose="020F0502020204030204" pitchFamily="34" charset="0"/>
              <a:cs typeface="Calibri" panose="020F050202020403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8"/>
        <p:cNvGrpSpPr/>
        <p:nvPr/>
      </p:nvGrpSpPr>
      <p:grpSpPr>
        <a:xfrm>
          <a:off x="0" y="0"/>
          <a:ext cx="0" cy="0"/>
          <a:chOff x="0" y="0"/>
          <a:chExt cx="0" cy="0"/>
        </a:xfrm>
      </p:grpSpPr>
      <p:sp>
        <p:nvSpPr>
          <p:cNvPr id="89" name="Google Shape;89;p19"/>
          <p:cNvSpPr txBox="1">
            <a:spLocks noGrp="1"/>
          </p:cNvSpPr>
          <p:nvPr>
            <p:ph type="body" idx="1"/>
          </p:nvPr>
        </p:nvSpPr>
        <p:spPr>
          <a:xfrm>
            <a:off x="806824" y="1098475"/>
            <a:ext cx="6938682" cy="5017200"/>
          </a:xfrm>
          <a:prstGeom prst="rect">
            <a:avLst/>
          </a:prstGeom>
        </p:spPr>
        <p:txBody>
          <a:bodyPr spcFirstLastPara="1" wrap="square" lIns="91425" tIns="91425" rIns="91425" bIns="91425" anchor="t" anchorCtr="0">
            <a:normAutofit/>
          </a:bodyPr>
          <a:lstStyle/>
          <a:p>
            <a:pPr marL="0" lvl="0" indent="0" algn="ctr" rtl="1">
              <a:spcBef>
                <a:spcPts val="0"/>
              </a:spcBef>
              <a:spcAft>
                <a:spcPts val="0"/>
              </a:spcAft>
              <a:buNone/>
            </a:pPr>
            <a:r>
              <a:rPr lang="ar" b="0" i="1" u="none" baseline="0" dirty="0">
                <a:solidFill>
                  <a:schemeClr val="lt1"/>
                </a:solidFill>
                <a:latin typeface="Calibri" panose="020F0502020204030204" pitchFamily="34" charset="0"/>
                <a:ea typeface="Nunito"/>
                <a:cs typeface="Calibri" panose="020F0502020204030204" pitchFamily="34" charset="0"/>
                <a:sym typeface="Nunito"/>
              </a:rPr>
              <a:t>"</a:t>
            </a:r>
            <a:r>
              <a:rPr lang="ar" sz="2000" b="0" i="1" u="none" baseline="0" dirty="0">
                <a:solidFill>
                  <a:schemeClr val="lt1"/>
                </a:solidFill>
                <a:latin typeface="Calibri" panose="020F0502020204030204" pitchFamily="34" charset="0"/>
                <a:ea typeface="Nunito"/>
                <a:cs typeface="Calibri" panose="020F0502020204030204" pitchFamily="34" charset="0"/>
                <a:sym typeface="Nunito"/>
              </a:rPr>
              <a:t>أنا متفائل جدًا بهذه الاستراتيجية لأنها تركز أولاً على عنصر الوحدة (الاتحاد قوة).</a:t>
            </a:r>
            <a:br>
              <a:rPr lang="en-GB" sz="2000" b="0" i="1" u="none" baseline="0" dirty="0">
                <a:solidFill>
                  <a:schemeClr val="lt1"/>
                </a:solidFill>
                <a:latin typeface="Calibri" panose="020F0502020204030204" pitchFamily="34" charset="0"/>
                <a:ea typeface="Nunito"/>
                <a:cs typeface="Calibri" panose="020F0502020204030204" pitchFamily="34" charset="0"/>
                <a:sym typeface="Nunito"/>
              </a:rPr>
            </a:br>
            <a:r>
              <a:rPr lang="ar" sz="2000" b="1" i="1" u="none" baseline="0" dirty="0">
                <a:solidFill>
                  <a:schemeClr val="lt1"/>
                </a:solidFill>
                <a:latin typeface="Calibri" panose="020F0502020204030204" pitchFamily="34" charset="0"/>
                <a:ea typeface="Nunito"/>
                <a:cs typeface="Calibri" panose="020F0502020204030204" pitchFamily="34" charset="0"/>
                <a:sym typeface="Nunito"/>
              </a:rPr>
              <a:t>بالوحدة، نتغلب على جميع العقبات والتحديات المذكورة".</a:t>
            </a:r>
            <a:endParaRPr sz="2000" i="1" dirty="0">
              <a:solidFill>
                <a:schemeClr val="lt1"/>
              </a:solidFill>
              <a:latin typeface="Calibri" panose="020F0502020204030204" pitchFamily="34" charset="0"/>
              <a:ea typeface="Nunito"/>
              <a:cs typeface="Calibri" panose="020F0502020204030204" pitchFamily="34" charset="0"/>
              <a:sym typeface="Nunito"/>
            </a:endParaRPr>
          </a:p>
          <a:p>
            <a:pPr marL="457200" lvl="0" indent="0" algn="ctr" rtl="1">
              <a:spcBef>
                <a:spcPts val="1200"/>
              </a:spcBef>
              <a:spcAft>
                <a:spcPts val="0"/>
              </a:spcAft>
              <a:buNone/>
            </a:pPr>
            <a:endParaRPr sz="2000" i="1" dirty="0">
              <a:solidFill>
                <a:schemeClr val="lt1"/>
              </a:solidFill>
              <a:latin typeface="Calibri" panose="020F0502020204030204" pitchFamily="34" charset="0"/>
              <a:ea typeface="Nunito"/>
              <a:cs typeface="Calibri" panose="020F0502020204030204" pitchFamily="34" charset="0"/>
              <a:sym typeface="Nunito"/>
            </a:endParaRPr>
          </a:p>
          <a:p>
            <a:pPr marL="0" lvl="0" indent="0" algn="ctr" rtl="1">
              <a:spcBef>
                <a:spcPts val="1200"/>
              </a:spcBef>
              <a:spcAft>
                <a:spcPts val="0"/>
              </a:spcAft>
              <a:buNone/>
            </a:pPr>
            <a:endParaRPr sz="2000" i="1" dirty="0">
              <a:solidFill>
                <a:schemeClr val="lt1"/>
              </a:solidFill>
              <a:latin typeface="Calibri" panose="020F0502020204030204" pitchFamily="34" charset="0"/>
              <a:ea typeface="Nunito"/>
              <a:cs typeface="Calibri" panose="020F0502020204030204" pitchFamily="34" charset="0"/>
              <a:sym typeface="Nunito"/>
            </a:endParaRPr>
          </a:p>
          <a:p>
            <a:pPr marL="0" lvl="0" indent="0" algn="ctr" rtl="1">
              <a:spcBef>
                <a:spcPts val="1200"/>
              </a:spcBef>
              <a:spcAft>
                <a:spcPts val="0"/>
              </a:spcAft>
              <a:buNone/>
            </a:pPr>
            <a:r>
              <a:rPr lang="ar" sz="2000" b="0" i="1" u="none" baseline="0" dirty="0">
                <a:solidFill>
                  <a:schemeClr val="lt1"/>
                </a:solidFill>
                <a:latin typeface="Calibri" panose="020F0502020204030204" pitchFamily="34" charset="0"/>
                <a:ea typeface="Nunito"/>
                <a:cs typeface="Calibri" panose="020F0502020204030204" pitchFamily="34" charset="0"/>
                <a:sym typeface="Nunito"/>
              </a:rPr>
              <a:t>"توقعاتنا أن الاستراتيجية ستعزز التزام الشباب وإشراكهم وقيادتهم، وتحسين حضور الشباب في هيئات الحوكمة، وتعزيز قيادة الجمعيات الأعضاء، ووجود قادة مرشدين شباب لنقل مهارات الماضي والحاضر،</a:t>
            </a:r>
            <a:r>
              <a:rPr lang="ar" sz="2000" b="1" i="1" u="none" baseline="0" dirty="0">
                <a:solidFill>
                  <a:schemeClr val="lt1"/>
                </a:solidFill>
                <a:latin typeface="Calibri" panose="020F0502020204030204" pitchFamily="34" charset="0"/>
                <a:ea typeface="Nunito"/>
                <a:cs typeface="Calibri" panose="020F0502020204030204" pitchFamily="34" charset="0"/>
                <a:sym typeface="Nunito"/>
              </a:rPr>
              <a:t> ليرتكز الاتحاد على الشباب فعليًا، ولإشراك الشباب بكل تنوعهم"</a:t>
            </a:r>
            <a:r>
              <a:rPr lang="ar" sz="2000" b="0" i="1" u="none" baseline="0" dirty="0">
                <a:solidFill>
                  <a:schemeClr val="lt1"/>
                </a:solidFill>
                <a:latin typeface="Calibri" panose="020F0502020204030204" pitchFamily="34" charset="0"/>
                <a:ea typeface="Nunito"/>
                <a:cs typeface="Calibri" panose="020F0502020204030204" pitchFamily="34" charset="0"/>
                <a:sym typeface="Nunito"/>
              </a:rPr>
              <a:t>.</a:t>
            </a:r>
            <a:endParaRPr sz="2000" i="1" dirty="0">
              <a:solidFill>
                <a:schemeClr val="lt1"/>
              </a:solidFill>
              <a:latin typeface="Calibri" panose="020F0502020204030204" pitchFamily="34" charset="0"/>
              <a:ea typeface="Nunito"/>
              <a:cs typeface="Calibri" panose="020F0502020204030204" pitchFamily="34" charset="0"/>
              <a:sym typeface="Nunito"/>
            </a:endParaRPr>
          </a:p>
          <a:p>
            <a:pPr marL="0" lvl="0" indent="0" algn="r" rtl="1">
              <a:spcBef>
                <a:spcPts val="1200"/>
              </a:spcBef>
              <a:spcAft>
                <a:spcPts val="1200"/>
              </a:spcAft>
              <a:buNone/>
            </a:pPr>
            <a:endParaRPr sz="2000" i="1" dirty="0">
              <a:highlight>
                <a:schemeClr val="lt1"/>
              </a:highlight>
              <a:latin typeface="Calibri" panose="020F0502020204030204" pitchFamily="34" charset="0"/>
              <a:cs typeface="Calibri" panose="020F050202020403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9C5BBB"/>
        </a:solidFill>
        <a:effectLst/>
      </p:bgPr>
    </p:bg>
    <p:spTree>
      <p:nvGrpSpPr>
        <p:cNvPr id="1" name="Shape 93"/>
        <p:cNvGrpSpPr/>
        <p:nvPr/>
      </p:nvGrpSpPr>
      <p:grpSpPr>
        <a:xfrm>
          <a:off x="0" y="0"/>
          <a:ext cx="0" cy="0"/>
          <a:chOff x="0" y="0"/>
          <a:chExt cx="0" cy="0"/>
        </a:xfrm>
      </p:grpSpPr>
      <p:sp>
        <p:nvSpPr>
          <p:cNvPr id="94" name="Google Shape;94;p20"/>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r" rtl="1">
              <a:spcBef>
                <a:spcPts val="0"/>
              </a:spcBef>
              <a:spcAft>
                <a:spcPts val="0"/>
              </a:spcAft>
              <a:buNone/>
            </a:pPr>
            <a:r>
              <a:rPr lang="ar" sz="2700" b="1" i="0" u="none" baseline="0" dirty="0">
                <a:solidFill>
                  <a:schemeClr val="lt1"/>
                </a:solidFill>
                <a:latin typeface="Calibri" panose="020F0502020204030204" pitchFamily="34" charset="0"/>
                <a:ea typeface="Nunito ExtraBold"/>
                <a:cs typeface="Calibri" panose="020F0502020204030204" pitchFamily="34" charset="0"/>
                <a:sym typeface="Nunito ExtraBold"/>
              </a:rPr>
              <a:t>برأيك، كيف يمكن تنفيذ إستراتيجية اتحاد IPPF لعام 2028 </a:t>
            </a:r>
            <a:br>
              <a:rPr lang="en-GB" sz="2700" b="1" i="0" u="none" baseline="0" dirty="0">
                <a:solidFill>
                  <a:schemeClr val="lt1"/>
                </a:solidFill>
                <a:latin typeface="Calibri" panose="020F0502020204030204" pitchFamily="34" charset="0"/>
                <a:ea typeface="Nunito ExtraBold"/>
                <a:cs typeface="Calibri" panose="020F0502020204030204" pitchFamily="34" charset="0"/>
                <a:sym typeface="Nunito ExtraBold"/>
              </a:rPr>
            </a:br>
            <a:r>
              <a:rPr lang="ar" sz="2700" b="1" i="0" u="none" baseline="0" dirty="0">
                <a:solidFill>
                  <a:schemeClr val="lt1"/>
                </a:solidFill>
                <a:latin typeface="Calibri" panose="020F0502020204030204" pitchFamily="34" charset="0"/>
                <a:ea typeface="Nunito ExtraBold"/>
                <a:cs typeface="Calibri" panose="020F0502020204030204" pitchFamily="34" charset="0"/>
                <a:sym typeface="Nunito ExtraBold"/>
              </a:rPr>
              <a:t>في جمعيتكم العضو؟</a:t>
            </a:r>
            <a:endParaRPr sz="2700" b="1" dirty="0">
              <a:solidFill>
                <a:schemeClr val="lt1"/>
              </a:solidFill>
              <a:latin typeface="Calibri" panose="020F0502020204030204" pitchFamily="34" charset="0"/>
              <a:ea typeface="Nunito ExtraBold"/>
              <a:cs typeface="Calibri" panose="020F0502020204030204" pitchFamily="34" charset="0"/>
              <a:sym typeface="Nunito ExtraBold"/>
            </a:endParaRPr>
          </a:p>
        </p:txBody>
      </p:sp>
      <p:sp>
        <p:nvSpPr>
          <p:cNvPr id="95" name="Google Shape;95;p20"/>
          <p:cNvSpPr txBox="1">
            <a:spLocks noGrp="1"/>
          </p:cNvSpPr>
          <p:nvPr>
            <p:ph type="body" idx="1"/>
          </p:nvPr>
        </p:nvSpPr>
        <p:spPr>
          <a:xfrm>
            <a:off x="311700" y="2103926"/>
            <a:ext cx="8520600" cy="3987900"/>
          </a:xfrm>
          <a:prstGeom prst="rect">
            <a:avLst/>
          </a:prstGeom>
        </p:spPr>
        <p:txBody>
          <a:bodyPr spcFirstLastPara="1" wrap="square" lIns="91425" tIns="91425" rIns="91425" bIns="91425" anchor="t" anchorCtr="0">
            <a:normAutofit/>
          </a:bodyPr>
          <a:lstStyle/>
          <a:p>
            <a:pPr marL="457200" lvl="0" indent="-342900" algn="r" rtl="1">
              <a:spcBef>
                <a:spcPts val="0"/>
              </a:spcBef>
              <a:spcAft>
                <a:spcPts val="0"/>
              </a:spcAft>
              <a:buClr>
                <a:schemeClr val="lt1"/>
              </a:buClr>
              <a:buSzPts val="1800"/>
              <a:buFont typeface="Nunito"/>
              <a:buAutoNum type="arabicPeriod"/>
            </a:pPr>
            <a:r>
              <a:rPr lang="ar" sz="2400" b="0" i="0" u="none" baseline="0">
                <a:solidFill>
                  <a:schemeClr val="lt1"/>
                </a:solidFill>
                <a:latin typeface="Calibri" panose="020F0502020204030204" pitchFamily="34" charset="0"/>
                <a:ea typeface="Nunito"/>
                <a:cs typeface="Calibri" panose="020F0502020204030204" pitchFamily="34" charset="0"/>
                <a:sym typeface="Nunito"/>
              </a:rPr>
              <a:t>إقامة شراكات مع حركات شعبية وحركات الناشطين، والمنظمات الحكومية ومنظمات المجتمع المدني الأخرى.</a:t>
            </a:r>
            <a:endParaRPr sz="2400" dirty="0">
              <a:solidFill>
                <a:schemeClr val="lt1"/>
              </a:solidFill>
              <a:latin typeface="Calibri" panose="020F0502020204030204" pitchFamily="34" charset="0"/>
              <a:ea typeface="Nunito"/>
              <a:cs typeface="Calibri" panose="020F0502020204030204" pitchFamily="34" charset="0"/>
              <a:sym typeface="Nunito"/>
            </a:endParaRPr>
          </a:p>
          <a:p>
            <a:pPr marL="457200" lvl="0" indent="-342900" algn="r" rtl="1">
              <a:spcBef>
                <a:spcPts val="0"/>
              </a:spcBef>
              <a:spcAft>
                <a:spcPts val="0"/>
              </a:spcAft>
              <a:buClr>
                <a:schemeClr val="lt1"/>
              </a:buClr>
              <a:buSzPts val="1800"/>
              <a:buFont typeface="Nunito"/>
              <a:buAutoNum type="arabicPeriod"/>
            </a:pPr>
            <a:r>
              <a:rPr lang="ar" sz="2400" b="0" i="0" u="none" baseline="0">
                <a:solidFill>
                  <a:schemeClr val="lt1"/>
                </a:solidFill>
                <a:latin typeface="Calibri" panose="020F0502020204030204" pitchFamily="34" charset="0"/>
                <a:ea typeface="Nunito"/>
                <a:cs typeface="Calibri" panose="020F0502020204030204" pitchFamily="34" charset="0"/>
                <a:sym typeface="Nunito"/>
              </a:rPr>
              <a:t>الحفاظ على قيادة الشباب للاستراتيجية وأن يقوم الشباب بالمتابعة والمراقبة باستخدام آلية أو لجنة رسمية تشرف على تنفيذ الاستراتيجية. </a:t>
            </a:r>
            <a:endParaRPr sz="2400" dirty="0">
              <a:solidFill>
                <a:schemeClr val="lt1"/>
              </a:solidFill>
              <a:latin typeface="Calibri" panose="020F0502020204030204" pitchFamily="34" charset="0"/>
              <a:ea typeface="Nunito"/>
              <a:cs typeface="Calibri" panose="020F0502020204030204" pitchFamily="34" charset="0"/>
              <a:sym typeface="Nunito"/>
            </a:endParaRPr>
          </a:p>
          <a:p>
            <a:pPr marL="457200" lvl="0" indent="-342900" algn="r" rtl="1">
              <a:spcBef>
                <a:spcPts val="0"/>
              </a:spcBef>
              <a:spcAft>
                <a:spcPts val="0"/>
              </a:spcAft>
              <a:buClr>
                <a:schemeClr val="lt1"/>
              </a:buClr>
              <a:buSzPts val="1800"/>
              <a:buFont typeface="Nunito"/>
              <a:buAutoNum type="arabicPeriod"/>
            </a:pPr>
            <a:r>
              <a:rPr lang="ar" sz="2400" b="0" i="0" u="none" baseline="0">
                <a:solidFill>
                  <a:schemeClr val="lt1"/>
                </a:solidFill>
                <a:latin typeface="Calibri" panose="020F0502020204030204" pitchFamily="34" charset="0"/>
                <a:ea typeface="Nunito"/>
                <a:cs typeface="Calibri" panose="020F0502020204030204" pitchFamily="34" charset="0"/>
                <a:sym typeface="Nunito"/>
              </a:rPr>
              <a:t>تحتاج الجمعيات الأعضاء إلى وضع خطط للتكيف مع الاستراتيجية الجديدة، وضمان مشاركة الشباب الهادفة. </a:t>
            </a:r>
            <a:endParaRPr sz="2400" dirty="0">
              <a:solidFill>
                <a:schemeClr val="lt1"/>
              </a:solidFill>
              <a:latin typeface="Calibri" panose="020F0502020204030204" pitchFamily="34" charset="0"/>
              <a:ea typeface="Nunito"/>
              <a:cs typeface="Calibri" panose="020F0502020204030204" pitchFamily="34" charset="0"/>
              <a:sym typeface="Nunito"/>
            </a:endParaRPr>
          </a:p>
          <a:p>
            <a:pPr marL="457200" lvl="0" indent="-342900" algn="r" rtl="1">
              <a:spcBef>
                <a:spcPts val="0"/>
              </a:spcBef>
              <a:spcAft>
                <a:spcPts val="0"/>
              </a:spcAft>
              <a:buClr>
                <a:schemeClr val="lt1"/>
              </a:buClr>
              <a:buSzPts val="1800"/>
              <a:buFont typeface="Nunito"/>
              <a:buAutoNum type="arabicPeriod"/>
            </a:pPr>
            <a:r>
              <a:rPr lang="ar" sz="2400" b="0" i="0" u="none" baseline="0">
                <a:solidFill>
                  <a:schemeClr val="lt1"/>
                </a:solidFill>
                <a:latin typeface="Calibri" panose="020F0502020204030204" pitchFamily="34" charset="0"/>
                <a:ea typeface="Nunito"/>
                <a:cs typeface="Calibri" panose="020F0502020204030204" pitchFamily="34" charset="0"/>
                <a:sym typeface="Nunito"/>
              </a:rPr>
              <a:t>تعبئة الموارد المالية لدعم أنشطة الجمعيات الأعضاء، وتحديداً أنشطة الشباب.</a:t>
            </a:r>
            <a:endParaRPr sz="2400" dirty="0">
              <a:solidFill>
                <a:schemeClr val="lt1"/>
              </a:solidFill>
              <a:latin typeface="Calibri" panose="020F0502020204030204" pitchFamily="34" charset="0"/>
              <a:ea typeface="Nunito"/>
              <a:cs typeface="Calibri" panose="020F0502020204030204" pitchFamily="34" charset="0"/>
              <a:sym typeface="Nunito"/>
            </a:endParaRPr>
          </a:p>
          <a:p>
            <a:pPr marL="457200" lvl="0" indent="-342900" algn="r" rtl="1">
              <a:spcBef>
                <a:spcPts val="0"/>
              </a:spcBef>
              <a:spcAft>
                <a:spcPts val="0"/>
              </a:spcAft>
              <a:buClr>
                <a:schemeClr val="lt1"/>
              </a:buClr>
              <a:buSzPts val="1800"/>
              <a:buFont typeface="Nunito"/>
              <a:buAutoNum type="arabicPeriod"/>
            </a:pPr>
            <a:r>
              <a:rPr lang="ar" sz="2400" b="0" i="0" u="none" baseline="0">
                <a:solidFill>
                  <a:schemeClr val="lt1"/>
                </a:solidFill>
                <a:latin typeface="Calibri" panose="020F0502020204030204" pitchFamily="34" charset="0"/>
                <a:ea typeface="Nunito"/>
                <a:cs typeface="Calibri" panose="020F0502020204030204" pitchFamily="34" charset="0"/>
                <a:sym typeface="Nunito"/>
              </a:rPr>
              <a:t>التقنيات الجديدة ووسائل التواصل الاجتماعي والتوعية المجتمعية كطرق مهمة للتنفيذ. </a:t>
            </a:r>
            <a:endParaRPr sz="2400" dirty="0">
              <a:solidFill>
                <a:schemeClr val="lt1"/>
              </a:solidFill>
              <a:latin typeface="Calibri" panose="020F0502020204030204" pitchFamily="34" charset="0"/>
              <a:ea typeface="Nunito"/>
              <a:cs typeface="Calibri" panose="020F0502020204030204" pitchFamily="34" charset="0"/>
              <a:sym typeface="Nunito"/>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9C5BBB"/>
        </a:solidFill>
        <a:effectLst/>
      </p:bgPr>
    </p:bg>
    <p:spTree>
      <p:nvGrpSpPr>
        <p:cNvPr id="1" name="Shape 99"/>
        <p:cNvGrpSpPr/>
        <p:nvPr/>
      </p:nvGrpSpPr>
      <p:grpSpPr>
        <a:xfrm>
          <a:off x="0" y="0"/>
          <a:ext cx="0" cy="0"/>
          <a:chOff x="0" y="0"/>
          <a:chExt cx="0" cy="0"/>
        </a:xfrm>
      </p:grpSpPr>
      <p:sp>
        <p:nvSpPr>
          <p:cNvPr id="100" name="Google Shape;100;p21"/>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r" rtl="1">
              <a:spcBef>
                <a:spcPts val="0"/>
              </a:spcBef>
              <a:spcAft>
                <a:spcPts val="0"/>
              </a:spcAft>
              <a:buNone/>
            </a:pPr>
            <a:r>
              <a:rPr lang="ar" sz="2700" b="1" i="0" u="none" baseline="0" dirty="0">
                <a:solidFill>
                  <a:schemeClr val="lt1"/>
                </a:solidFill>
                <a:latin typeface="Calibri" panose="020F0502020204030204" pitchFamily="34" charset="0"/>
                <a:ea typeface="Nunito ExtraBold"/>
                <a:cs typeface="Calibri" panose="020F0502020204030204" pitchFamily="34" charset="0"/>
                <a:sym typeface="Nunito ExtraBold"/>
              </a:rPr>
              <a:t>ما الذي تريد تسليط الضوء عليه وترويجه في إستراتيجية اتحاد IPPF </a:t>
            </a:r>
            <a:br>
              <a:rPr lang="en-GB" sz="2700" b="1" i="0" u="none" baseline="0" dirty="0">
                <a:solidFill>
                  <a:schemeClr val="lt1"/>
                </a:solidFill>
                <a:latin typeface="Calibri" panose="020F0502020204030204" pitchFamily="34" charset="0"/>
                <a:ea typeface="Nunito ExtraBold"/>
                <a:cs typeface="Calibri" panose="020F0502020204030204" pitchFamily="34" charset="0"/>
                <a:sym typeface="Nunito ExtraBold"/>
              </a:rPr>
            </a:br>
            <a:r>
              <a:rPr lang="ar" sz="2700" b="1" i="0" u="none" baseline="0" dirty="0">
                <a:solidFill>
                  <a:schemeClr val="lt1"/>
                </a:solidFill>
                <a:latin typeface="Calibri" panose="020F0502020204030204" pitchFamily="34" charset="0"/>
                <a:ea typeface="Nunito ExtraBold"/>
                <a:cs typeface="Calibri" panose="020F0502020204030204" pitchFamily="34" charset="0"/>
                <a:sym typeface="Nunito ExtraBold"/>
              </a:rPr>
              <a:t>لعام 2028؟</a:t>
            </a:r>
            <a:endParaRPr sz="2700" b="1" dirty="0">
              <a:solidFill>
                <a:schemeClr val="lt1"/>
              </a:solidFill>
              <a:latin typeface="Calibri" panose="020F0502020204030204" pitchFamily="34" charset="0"/>
              <a:ea typeface="Nunito ExtraBold"/>
              <a:cs typeface="Calibri" panose="020F0502020204030204" pitchFamily="34" charset="0"/>
              <a:sym typeface="Nunito ExtraBold"/>
            </a:endParaRPr>
          </a:p>
        </p:txBody>
      </p:sp>
      <p:sp>
        <p:nvSpPr>
          <p:cNvPr id="101" name="Google Shape;101;p21"/>
          <p:cNvSpPr txBox="1">
            <a:spLocks noGrp="1"/>
          </p:cNvSpPr>
          <p:nvPr>
            <p:ph type="body" idx="1"/>
          </p:nvPr>
        </p:nvSpPr>
        <p:spPr>
          <a:xfrm>
            <a:off x="311700" y="2103926"/>
            <a:ext cx="8520600" cy="3987900"/>
          </a:xfrm>
          <a:prstGeom prst="rect">
            <a:avLst/>
          </a:prstGeom>
        </p:spPr>
        <p:txBody>
          <a:bodyPr spcFirstLastPara="1" wrap="square" lIns="91425" tIns="91425" rIns="91425" bIns="91425" anchor="t" anchorCtr="0">
            <a:normAutofit/>
          </a:bodyPr>
          <a:lstStyle/>
          <a:p>
            <a:pPr marL="457200" lvl="0" indent="-342900" algn="r" rtl="1">
              <a:spcBef>
                <a:spcPts val="0"/>
              </a:spcBef>
              <a:spcAft>
                <a:spcPts val="0"/>
              </a:spcAft>
              <a:buClr>
                <a:schemeClr val="lt1"/>
              </a:buClr>
              <a:buSzPts val="1800"/>
              <a:buFont typeface="Nunito"/>
              <a:buAutoNum type="arabicPeriod"/>
            </a:pPr>
            <a:r>
              <a:rPr lang="ar" sz="2400" b="0" i="0" u="none" baseline="0" dirty="0">
                <a:solidFill>
                  <a:schemeClr val="lt1"/>
                </a:solidFill>
                <a:latin typeface="Calibri" panose="020F0502020204030204" pitchFamily="34" charset="0"/>
                <a:ea typeface="Nunito"/>
                <a:cs typeface="Calibri" panose="020F0502020204030204" pitchFamily="34" charset="0"/>
                <a:sym typeface="Nunito"/>
              </a:rPr>
              <a:t>تسليط الضوء على أهمية الشمول والإدماج في ركيزة "تركيز الرعاية على الأفراد" </a:t>
            </a:r>
            <a:br>
              <a:rPr lang="en-GB" sz="2400" b="0" i="0" u="none" baseline="0" dirty="0">
                <a:solidFill>
                  <a:schemeClr val="lt1"/>
                </a:solidFill>
                <a:latin typeface="Calibri" panose="020F0502020204030204" pitchFamily="34" charset="0"/>
                <a:ea typeface="Nunito"/>
                <a:cs typeface="Calibri" panose="020F0502020204030204" pitchFamily="34" charset="0"/>
                <a:sym typeface="Nunito"/>
              </a:rPr>
            </a:br>
            <a:r>
              <a:rPr lang="ar" sz="2400" b="0" i="0" u="none" baseline="0" dirty="0">
                <a:solidFill>
                  <a:schemeClr val="lt1"/>
                </a:solidFill>
                <a:latin typeface="Calibri" panose="020F0502020204030204" pitchFamily="34" charset="0"/>
                <a:ea typeface="Nunito"/>
                <a:cs typeface="Calibri" panose="020F0502020204030204" pitchFamily="34" charset="0"/>
                <a:sym typeface="Nunito"/>
              </a:rPr>
              <a:t>أن تكون أكثر تداخلًا وحضورًا وميسرةً للمجتمعات المهمشة في البلدان. </a:t>
            </a:r>
            <a:endParaRPr sz="2400" dirty="0">
              <a:solidFill>
                <a:schemeClr val="lt1"/>
              </a:solidFill>
              <a:latin typeface="Calibri" panose="020F0502020204030204" pitchFamily="34" charset="0"/>
              <a:ea typeface="Nunito"/>
              <a:cs typeface="Calibri" panose="020F0502020204030204" pitchFamily="34" charset="0"/>
              <a:sym typeface="Nunito"/>
            </a:endParaRPr>
          </a:p>
          <a:p>
            <a:pPr marL="457200" lvl="0" indent="-342900" algn="r" rtl="1">
              <a:spcBef>
                <a:spcPts val="0"/>
              </a:spcBef>
              <a:spcAft>
                <a:spcPts val="0"/>
              </a:spcAft>
              <a:buClr>
                <a:schemeClr val="lt1"/>
              </a:buClr>
              <a:buSzPts val="1800"/>
              <a:buFont typeface="Nunito"/>
              <a:buAutoNum type="arabicPeriod"/>
            </a:pPr>
            <a:r>
              <a:rPr lang="ar" sz="2400" b="0" i="0" u="none" baseline="0" dirty="0">
                <a:solidFill>
                  <a:schemeClr val="lt1"/>
                </a:solidFill>
                <a:latin typeface="Calibri" panose="020F0502020204030204" pitchFamily="34" charset="0"/>
                <a:ea typeface="Nunito"/>
                <a:cs typeface="Calibri" panose="020F0502020204030204" pitchFamily="34" charset="0"/>
                <a:sym typeface="Nunito"/>
              </a:rPr>
              <a:t>وضع الشباب في قلب أعمال الدعوة، وضمن الجهود المبذولة للارتقاء بأجندة الحقوق والصحة الجنسية والإنجابية على المستويين الوطني والعالمي. </a:t>
            </a:r>
            <a:endParaRPr sz="2400" dirty="0">
              <a:solidFill>
                <a:schemeClr val="lt1"/>
              </a:solidFill>
              <a:latin typeface="Calibri" panose="020F0502020204030204" pitchFamily="34" charset="0"/>
              <a:ea typeface="Nunito"/>
              <a:cs typeface="Calibri" panose="020F0502020204030204" pitchFamily="34" charset="0"/>
              <a:sym typeface="Nunito"/>
            </a:endParaRPr>
          </a:p>
          <a:p>
            <a:pPr marL="457200" lvl="0" indent="-342900" algn="r" rtl="1">
              <a:spcBef>
                <a:spcPts val="0"/>
              </a:spcBef>
              <a:spcAft>
                <a:spcPts val="0"/>
              </a:spcAft>
              <a:buClr>
                <a:schemeClr val="lt1"/>
              </a:buClr>
              <a:buSzPts val="1800"/>
              <a:buFont typeface="Nunito"/>
              <a:buAutoNum type="arabicPeriod"/>
            </a:pPr>
            <a:r>
              <a:rPr lang="ar" sz="2400" b="0" i="0" u="none" baseline="0" dirty="0">
                <a:solidFill>
                  <a:schemeClr val="lt1"/>
                </a:solidFill>
                <a:latin typeface="Calibri" panose="020F0502020204030204" pitchFamily="34" charset="0"/>
                <a:ea typeface="Nunito"/>
                <a:cs typeface="Calibri" panose="020F0502020204030204" pitchFamily="34" charset="0"/>
                <a:sym typeface="Nunito"/>
              </a:rPr>
              <a:t>رعاية الاتحاد من خلال بناء شراكات مع الدول الأخرى وتعزيز قدرات الشباب وأصواتهم ومشاركتهم داخل جمعيتكم العضو. ضمان توفير بيئة ودودة للموظفين والمتطوعين الشباب. </a:t>
            </a:r>
            <a:endParaRPr sz="2400" dirty="0">
              <a:solidFill>
                <a:schemeClr val="lt1"/>
              </a:solidFill>
              <a:latin typeface="Calibri" panose="020F0502020204030204" pitchFamily="34" charset="0"/>
              <a:ea typeface="Nunito"/>
              <a:cs typeface="Calibri" panose="020F0502020204030204" pitchFamily="34" charset="0"/>
              <a:sym typeface="Nunito"/>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TotalTime>
  <Words>614</Words>
  <Application>Microsoft Office PowerPoint</Application>
  <PresentationFormat>On-screen Show (4:3)</PresentationFormat>
  <Paragraphs>43</Paragraphs>
  <Slides>10</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Nunito</vt:lpstr>
      <vt:lpstr>Calibri</vt:lpstr>
      <vt:lpstr>Nunito ExtraBold</vt:lpstr>
      <vt:lpstr>Arial</vt:lpstr>
      <vt:lpstr>Simple Light</vt:lpstr>
      <vt:lpstr>مشاورات الشباب </vt:lpstr>
      <vt:lpstr>PowerPoint Presentation</vt:lpstr>
      <vt:lpstr>برأيك، ما هي أولويات جمعيتكم العضو فيما يتعلق بالشباب والمراهقين؟</vt:lpstr>
      <vt:lpstr>برأيك، كيف ينبغي ترتيب أولويات جمعيتكم العضو بشأن  الشباب والمراهقين؟ </vt:lpstr>
      <vt:lpstr>PowerPoint Presentation</vt:lpstr>
      <vt:lpstr>ما هي توقعاتك بالنسبة لاستراتيجية اتحاد IPPF لعام 2028؟</vt:lpstr>
      <vt:lpstr>PowerPoint Presentation</vt:lpstr>
      <vt:lpstr>برأيك، كيف يمكن تنفيذ إستراتيجية اتحاد IPPF لعام 2028  في جمعيتكم العضو؟</vt:lpstr>
      <vt:lpstr>ما الذي تريد تسليط الضوء عليه وترويجه في إستراتيجية اتحاد IPPF  لعام 2028؟</vt:lpstr>
      <vt:lpstr>إذا أردت طلب شيء من اتحاد IPPF، فما طلبك؟</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Youth consultation</dc:title>
  <dc:creator>Eugenia Lopez Uribe</dc:creator>
  <cp:lastModifiedBy>Jon Wedderburn</cp:lastModifiedBy>
  <cp:revision>4</cp:revision>
  <dcterms:modified xsi:type="dcterms:W3CDTF">2022-09-23T14:46:46Z</dcterms:modified>
</cp:coreProperties>
</file>