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Nunito" pitchFamily="2" charset="0"/>
      <p:regular r:id="rId13"/>
      <p:bold r:id="rId14"/>
      <p:italic r:id="rId15"/>
      <p:boldItalic r:id="rId16"/>
    </p:embeddedFont>
    <p:embeddedFont>
      <p:font typeface="Nunito ExtraBold" pitchFamily="2" charset="0"/>
      <p:bold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1" d="100"/>
          <a:sy n="21" d="100"/>
        </p:scale>
        <p:origin x="2384" y="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e9f866734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3e9f86673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3e9f86673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3e9f8667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3e9f866734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3e9f8667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e9f866734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e9f86673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3ecf14112d_0_2: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3ecf14112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3e9f866734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3e9f8667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3ecf14112d_0_8: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3ecf14112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e9f866734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e9f86673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e9f866734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3e9f86673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ippfstrategy2028.org/en_gb/pre-board-draft-1-strategy/"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898500"/>
            <a:ext cx="7317600" cy="2736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b="1">
                <a:solidFill>
                  <a:schemeClr val="lt1"/>
                </a:solidFill>
                <a:latin typeface="Nunito"/>
                <a:ea typeface="Nunito"/>
                <a:cs typeface="Nunito"/>
                <a:sym typeface="Nunito"/>
              </a:rPr>
              <a:t>Youth consultation </a:t>
            </a:r>
            <a:endParaRPr b="1">
              <a:solidFill>
                <a:schemeClr val="lt1"/>
              </a:solidFill>
              <a:latin typeface="Nunito"/>
              <a:ea typeface="Nunito"/>
              <a:cs typeface="Nunito"/>
              <a:sym typeface="Nunito"/>
            </a:endParaRPr>
          </a:p>
        </p:txBody>
      </p:sp>
      <p:sp>
        <p:nvSpPr>
          <p:cNvPr id="55" name="Google Shape;55;p13"/>
          <p:cNvSpPr txBox="1">
            <a:spLocks noGrp="1"/>
          </p:cNvSpPr>
          <p:nvPr>
            <p:ph type="subTitle" idx="1"/>
          </p:nvPr>
        </p:nvSpPr>
        <p:spPr>
          <a:xfrm>
            <a:off x="889075" y="3635408"/>
            <a:ext cx="8520600" cy="1056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dirty="0">
                <a:solidFill>
                  <a:schemeClr val="lt1"/>
                </a:solidFill>
                <a:latin typeface="Nunito ExtraBold"/>
                <a:ea typeface="Nunito ExtraBold"/>
                <a:cs typeface="Nunito ExtraBold"/>
                <a:sym typeface="Nunito ExtraBold"/>
              </a:rPr>
              <a:t>Preparing for the General </a:t>
            </a:r>
            <a:r>
              <a:rPr lang="en-GB" dirty="0" err="1">
                <a:solidFill>
                  <a:schemeClr val="lt1"/>
                </a:solidFill>
                <a:latin typeface="Nunito ExtraBold"/>
                <a:ea typeface="Nunito ExtraBold"/>
                <a:cs typeface="Nunito ExtraBold"/>
                <a:sym typeface="Nunito ExtraBold"/>
              </a:rPr>
              <a:t>Asambly</a:t>
            </a:r>
            <a:r>
              <a:rPr lang="en-GB" dirty="0">
                <a:solidFill>
                  <a:schemeClr val="lt1"/>
                </a:solidFill>
                <a:latin typeface="Nunito ExtraBold"/>
                <a:ea typeface="Nunito ExtraBold"/>
                <a:cs typeface="Nunito ExtraBold"/>
                <a:sym typeface="Nunito ExtraBold"/>
              </a:rPr>
              <a:t>!</a:t>
            </a:r>
            <a:endParaRPr dirty="0">
              <a:solidFill>
                <a:schemeClr val="lt1"/>
              </a:solidFill>
              <a:latin typeface="Nunito ExtraBold"/>
              <a:ea typeface="Nunito ExtraBold"/>
              <a:cs typeface="Nunito ExtraBold"/>
              <a:sym typeface="Nunito ExtraBold"/>
            </a:endParaRPr>
          </a:p>
        </p:txBody>
      </p:sp>
      <p:pic>
        <p:nvPicPr>
          <p:cNvPr id="56" name="Google Shape;56;p13"/>
          <p:cNvPicPr preferRelativeResize="0"/>
          <p:nvPr/>
        </p:nvPicPr>
        <p:blipFill>
          <a:blip r:embed="rId4">
            <a:alphaModFix/>
          </a:blip>
          <a:stretch>
            <a:fillRect/>
          </a:stretch>
        </p:blipFill>
        <p:spPr>
          <a:xfrm>
            <a:off x="216225" y="321358"/>
            <a:ext cx="2686050" cy="781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GB" sz="2730">
                <a:solidFill>
                  <a:schemeClr val="lt1"/>
                </a:solidFill>
                <a:latin typeface="Nunito ExtraBold"/>
                <a:ea typeface="Nunito ExtraBold"/>
                <a:cs typeface="Nunito ExtraBold"/>
                <a:sym typeface="Nunito ExtraBold"/>
              </a:rPr>
              <a:t>If you could make one request to IPPF, what would it be?</a:t>
            </a:r>
            <a:endParaRPr sz="2730">
              <a:solidFill>
                <a:schemeClr val="lt1"/>
              </a:solidFill>
              <a:latin typeface="Nunito ExtraBold"/>
              <a:ea typeface="Nunito ExtraBold"/>
              <a:cs typeface="Nunito ExtraBold"/>
              <a:sym typeface="Nunito ExtraBold"/>
            </a:endParaRPr>
          </a:p>
        </p:txBody>
      </p:sp>
      <p:sp>
        <p:nvSpPr>
          <p:cNvPr id="107" name="Google Shape;107;p22"/>
          <p:cNvSpPr txBox="1">
            <a:spLocks noGrp="1"/>
          </p:cNvSpPr>
          <p:nvPr>
            <p:ph type="body" idx="1"/>
          </p:nvPr>
        </p:nvSpPr>
        <p:spPr>
          <a:xfrm>
            <a:off x="311700" y="1992675"/>
            <a:ext cx="8520600" cy="4099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lt1"/>
              </a:buClr>
              <a:buSzPts val="1800"/>
              <a:buFont typeface="Nunito"/>
              <a:buAutoNum type="arabicPeriod"/>
            </a:pPr>
            <a:r>
              <a:rPr lang="en-GB">
                <a:solidFill>
                  <a:schemeClr val="lt1"/>
                </a:solidFill>
                <a:latin typeface="Nunito"/>
                <a:ea typeface="Nunito"/>
                <a:cs typeface="Nunito"/>
                <a:sym typeface="Nunito"/>
              </a:rPr>
              <a:t>Ensure that regions and MAs have equal visibility in their efforts and needs. </a:t>
            </a:r>
            <a:endParaRPr>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a:solidFill>
                  <a:schemeClr val="lt1"/>
                </a:solidFill>
                <a:latin typeface="Nunito"/>
                <a:ea typeface="Nunito"/>
                <a:cs typeface="Nunito"/>
                <a:sym typeface="Nunito"/>
              </a:rPr>
              <a:t>Funding for young people's initiatives </a:t>
            </a:r>
            <a:endParaRPr>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a:solidFill>
                  <a:schemeClr val="lt1"/>
                </a:solidFill>
                <a:latin typeface="Nunito"/>
                <a:ea typeface="Nunito"/>
                <a:cs typeface="Nunito"/>
                <a:sym typeface="Nunito"/>
              </a:rPr>
              <a:t>Foster global connections between youth</a:t>
            </a:r>
            <a:endParaRPr>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a:solidFill>
                  <a:schemeClr val="lt1"/>
                </a:solidFill>
                <a:latin typeface="Nunito"/>
                <a:ea typeface="Nunito"/>
                <a:cs typeface="Nunito"/>
                <a:sym typeface="Nunito"/>
              </a:rPr>
              <a:t>Expand the scope of participation inside the MAs and the Federation</a:t>
            </a:r>
            <a:endParaRPr>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a:solidFill>
                  <a:schemeClr val="lt1"/>
                </a:solidFill>
                <a:latin typeface="Nunito"/>
                <a:ea typeface="Nunito"/>
                <a:cs typeface="Nunito"/>
                <a:sym typeface="Nunito"/>
              </a:rPr>
              <a:t>Collect information on young people and share it for better decision making inside the MAs and the Federation.</a:t>
            </a:r>
            <a:endParaRPr>
              <a:solidFill>
                <a:schemeClr val="lt1"/>
              </a:solidFill>
              <a:latin typeface="Nunito"/>
              <a:ea typeface="Nunito"/>
              <a:cs typeface="Nunito"/>
              <a:sym typeface="Nunito"/>
            </a:endParaRPr>
          </a:p>
          <a:p>
            <a:pPr marL="0" lvl="0" indent="0" algn="l" rtl="0">
              <a:spcBef>
                <a:spcPts val="1200"/>
              </a:spcBef>
              <a:spcAft>
                <a:spcPts val="0"/>
              </a:spcAft>
              <a:buNone/>
            </a:pPr>
            <a:endParaRPr>
              <a:solidFill>
                <a:schemeClr val="lt1"/>
              </a:solidFill>
              <a:latin typeface="Nunito"/>
              <a:ea typeface="Nunito"/>
              <a:cs typeface="Nunito"/>
              <a:sym typeface="Nunito"/>
            </a:endParaRPr>
          </a:p>
          <a:p>
            <a:pPr marL="0" lvl="0" indent="0" algn="ctr" rtl="0">
              <a:spcBef>
                <a:spcPts val="1200"/>
              </a:spcBef>
              <a:spcAft>
                <a:spcPts val="1200"/>
              </a:spcAft>
              <a:buNone/>
            </a:pPr>
            <a:endParaRPr sz="2000" i="1">
              <a:solidFill>
                <a:schemeClr val="lt1"/>
              </a:solidFill>
              <a:latin typeface="Nunito"/>
              <a:ea typeface="Nunito"/>
              <a:cs typeface="Nunito"/>
              <a:sym typeface="Nunito"/>
            </a:endParaRPr>
          </a:p>
        </p:txBody>
      </p:sp>
      <p:sp>
        <p:nvSpPr>
          <p:cNvPr id="108" name="Google Shape;108;p22"/>
          <p:cNvSpPr txBox="1"/>
          <p:nvPr/>
        </p:nvSpPr>
        <p:spPr>
          <a:xfrm>
            <a:off x="2082602" y="5008000"/>
            <a:ext cx="4862486" cy="727861"/>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200"/>
              </a:spcAft>
              <a:buNone/>
            </a:pPr>
            <a:r>
              <a:rPr lang="en-GB" sz="2200" b="1" i="1" dirty="0">
                <a:solidFill>
                  <a:schemeClr val="lt1"/>
                </a:solidFill>
                <a:latin typeface="Nunito"/>
                <a:ea typeface="Nunito"/>
                <a:cs typeface="Nunito"/>
                <a:sym typeface="Nunito"/>
              </a:rPr>
              <a:t>“Nothing for us, without us”</a:t>
            </a:r>
            <a:endParaRPr sz="2200" b="1" i="1" dirty="0">
              <a:solidFill>
                <a:schemeClr val="lt1"/>
              </a:solidFill>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311700" y="1041850"/>
            <a:ext cx="8520600" cy="50499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GB" sz="2200" dirty="0">
                <a:solidFill>
                  <a:schemeClr val="lt1"/>
                </a:solidFill>
                <a:latin typeface="Nunito"/>
                <a:ea typeface="Nunito"/>
                <a:cs typeface="Nunito"/>
                <a:sym typeface="Nunito"/>
              </a:rPr>
              <a:t>The goal of the consultation was to identify your main recommendations as IPPF youth to implement the</a:t>
            </a:r>
            <a:r>
              <a:rPr lang="en-GB" sz="2200" dirty="0">
                <a:solidFill>
                  <a:schemeClr val="lt1"/>
                </a:solidFill>
                <a:uFill>
                  <a:noFill/>
                </a:uFill>
                <a:latin typeface="Nunito"/>
                <a:ea typeface="Nunito"/>
                <a:cs typeface="Nunito"/>
                <a:sym typeface="Nunito"/>
                <a:hlinkClick r:id="rId3">
                  <a:extLst>
                    <a:ext uri="{A12FA001-AC4F-418D-AE19-62706E023703}">
                      <ahyp:hlinkClr xmlns:ahyp="http://schemas.microsoft.com/office/drawing/2018/hyperlinkcolor" val="tx"/>
                    </a:ext>
                  </a:extLst>
                </a:hlinkClick>
              </a:rPr>
              <a:t> new IPPF Strategy 2023 – 202</a:t>
            </a:r>
            <a:r>
              <a:rPr lang="en-GB" sz="2200" dirty="0">
                <a:solidFill>
                  <a:schemeClr val="lt1"/>
                </a:solidFill>
                <a:latin typeface="Nunito"/>
                <a:ea typeface="Nunito"/>
                <a:cs typeface="Nunito"/>
                <a:sym typeface="Nunito"/>
              </a:rPr>
              <a:t>8. </a:t>
            </a:r>
            <a:endParaRPr sz="2200" dirty="0">
              <a:solidFill>
                <a:schemeClr val="lt1"/>
              </a:solidFill>
              <a:latin typeface="Nunito"/>
              <a:ea typeface="Nunito"/>
              <a:cs typeface="Nunito"/>
              <a:sym typeface="Nunito"/>
            </a:endParaRPr>
          </a:p>
          <a:p>
            <a:pPr marL="0" lvl="0" indent="0" algn="l" rtl="0">
              <a:spcBef>
                <a:spcPts val="1200"/>
              </a:spcBef>
              <a:spcAft>
                <a:spcPts val="0"/>
              </a:spcAft>
              <a:buNone/>
            </a:pPr>
            <a:endParaRPr sz="2200" dirty="0">
              <a:solidFill>
                <a:schemeClr val="lt1"/>
              </a:solidFill>
              <a:latin typeface="Nunito"/>
              <a:ea typeface="Nunito"/>
              <a:cs typeface="Nunito"/>
              <a:sym typeface="Nunito"/>
            </a:endParaRPr>
          </a:p>
          <a:p>
            <a:pPr marL="0" lvl="0" indent="0" algn="l" rtl="0">
              <a:spcBef>
                <a:spcPts val="1200"/>
              </a:spcBef>
              <a:spcAft>
                <a:spcPts val="1200"/>
              </a:spcAft>
              <a:buNone/>
            </a:pPr>
            <a:r>
              <a:rPr lang="en-GB" sz="2200" dirty="0">
                <a:solidFill>
                  <a:schemeClr val="lt1"/>
                </a:solidFill>
                <a:latin typeface="Nunito"/>
                <a:ea typeface="Nunito"/>
                <a:cs typeface="Nunito"/>
                <a:sym typeface="Nunito"/>
              </a:rPr>
              <a:t>We received 41 responses from all over the Globe. Here is a summary of what you told us…</a:t>
            </a:r>
            <a:endParaRPr sz="2200" dirty="0">
              <a:solidFill>
                <a:schemeClr val="lt1"/>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700" dirty="0">
                <a:solidFill>
                  <a:schemeClr val="lt1"/>
                </a:solidFill>
                <a:latin typeface="Nunito ExtraBold"/>
                <a:ea typeface="Nunito ExtraBold"/>
                <a:cs typeface="Nunito ExtraBold"/>
                <a:sym typeface="Nunito ExtraBold"/>
              </a:rPr>
              <a:t>What would you say are the current priorities of your AM regarding youth and adolescents?</a:t>
            </a:r>
            <a:endParaRPr sz="2700" dirty="0">
              <a:solidFill>
                <a:schemeClr val="lt1"/>
              </a:solidFill>
              <a:latin typeface="Nunito ExtraBold"/>
              <a:ea typeface="Nunito ExtraBold"/>
              <a:cs typeface="Nunito ExtraBold"/>
              <a:sym typeface="Nunito ExtraBold"/>
            </a:endParaRPr>
          </a:p>
        </p:txBody>
      </p:sp>
      <p:sp>
        <p:nvSpPr>
          <p:cNvPr id="67" name="Google Shape;67;p15"/>
          <p:cNvSpPr txBox="1">
            <a:spLocks noGrp="1"/>
          </p:cNvSpPr>
          <p:nvPr>
            <p:ph type="body" idx="1"/>
          </p:nvPr>
        </p:nvSpPr>
        <p:spPr>
          <a:xfrm>
            <a:off x="311700" y="2103926"/>
            <a:ext cx="8520600" cy="3987900"/>
          </a:xfrm>
          <a:prstGeom prst="rect">
            <a:avLst/>
          </a:prstGeom>
        </p:spPr>
        <p:txBody>
          <a:bodyPr spcFirstLastPara="1" wrap="square" lIns="91425" tIns="91425" rIns="91425" bIns="91425" anchor="t" anchorCtr="0">
            <a:normAutofit fontScale="92500"/>
          </a:bodyPr>
          <a:lstStyle/>
          <a:p>
            <a:pPr marL="457200" lvl="0" indent="-342900" algn="l" rtl="0">
              <a:spcBef>
                <a:spcPts val="0"/>
              </a:spcBef>
              <a:spcAft>
                <a:spcPts val="0"/>
              </a:spcAft>
              <a:buClr>
                <a:schemeClr val="lt1"/>
              </a:buClr>
              <a:buSzPts val="1800"/>
              <a:buAutoNum type="arabicPeriod"/>
            </a:pPr>
            <a:r>
              <a:rPr lang="en-GB" sz="2400" b="1" dirty="0">
                <a:solidFill>
                  <a:schemeClr val="lt1"/>
                </a:solidFill>
                <a:latin typeface="Nunito"/>
                <a:ea typeface="Nunito"/>
                <a:cs typeface="Nunito"/>
                <a:sym typeface="Nunito"/>
              </a:rPr>
              <a:t>Capacity building and Comprehensive Sexuality Education </a:t>
            </a:r>
            <a:r>
              <a:rPr lang="en-GB" sz="2400" dirty="0">
                <a:solidFill>
                  <a:schemeClr val="lt1"/>
                </a:solidFill>
                <a:latin typeface="Nunito"/>
                <a:ea typeface="Nunito"/>
                <a:cs typeface="Nunito"/>
                <a:sym typeface="Nunito"/>
              </a:rPr>
              <a:t>(sexuality, advocacy, prevent bullying and Gender Based Violence). </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Increasing </a:t>
            </a:r>
            <a:r>
              <a:rPr lang="en-GB" sz="2400" b="1" dirty="0">
                <a:solidFill>
                  <a:schemeClr val="lt1"/>
                </a:solidFill>
                <a:latin typeface="Nunito"/>
                <a:ea typeface="Nunito"/>
                <a:cs typeface="Nunito"/>
                <a:sym typeface="Nunito"/>
              </a:rPr>
              <a:t>youth participation </a:t>
            </a:r>
            <a:r>
              <a:rPr lang="en-GB" sz="2400" dirty="0">
                <a:solidFill>
                  <a:schemeClr val="lt1"/>
                </a:solidFill>
                <a:latin typeface="Nunito"/>
                <a:ea typeface="Nunito"/>
                <a:cs typeface="Nunito"/>
                <a:sym typeface="Nunito"/>
              </a:rPr>
              <a:t>in governance structures, youth networks and volunteering activities to serve their needs.</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Access to </a:t>
            </a:r>
            <a:r>
              <a:rPr lang="en-GB" sz="2400" b="1" dirty="0">
                <a:solidFill>
                  <a:schemeClr val="lt1"/>
                </a:solidFill>
                <a:latin typeface="Nunito"/>
                <a:ea typeface="Nunito"/>
                <a:cs typeface="Nunito"/>
                <a:sym typeface="Nunito"/>
              </a:rPr>
              <a:t>quality and friendly SRH services</a:t>
            </a:r>
            <a:r>
              <a:rPr lang="en-GB" sz="2400" dirty="0">
                <a:solidFill>
                  <a:schemeClr val="lt1"/>
                </a:solidFill>
                <a:latin typeface="Nunito"/>
                <a:ea typeface="Nunito"/>
                <a:cs typeface="Nunito"/>
                <a:sym typeface="Nunito"/>
              </a:rPr>
              <a:t>, including mental health. </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b="1" dirty="0">
                <a:solidFill>
                  <a:schemeClr val="lt1"/>
                </a:solidFill>
                <a:latin typeface="Nunito"/>
                <a:ea typeface="Nunito"/>
                <a:cs typeface="Nunito"/>
                <a:sym typeface="Nunito"/>
              </a:rPr>
              <a:t>Advocacy for young people SRHR</a:t>
            </a:r>
            <a:r>
              <a:rPr lang="en-GB" sz="2400" dirty="0">
                <a:solidFill>
                  <a:schemeClr val="lt1"/>
                </a:solidFill>
                <a:latin typeface="Nunito"/>
                <a:ea typeface="Nunito"/>
                <a:cs typeface="Nunito"/>
                <a:sym typeface="Nunito"/>
              </a:rPr>
              <a:t>, sometimes including young people. </a:t>
            </a:r>
            <a:endParaRPr sz="2400" dirty="0">
              <a:solidFill>
                <a:schemeClr val="lt1"/>
              </a:solidFill>
              <a:latin typeface="Nunito"/>
              <a:ea typeface="Nunito"/>
              <a:cs typeface="Nunito"/>
              <a:sym typeface="Nunito"/>
            </a:endParaRPr>
          </a:p>
          <a:p>
            <a:pPr marL="457200" lvl="0" indent="0" algn="l" rtl="0">
              <a:spcBef>
                <a:spcPts val="1200"/>
              </a:spcBef>
              <a:spcAft>
                <a:spcPts val="1200"/>
              </a:spcAft>
              <a:buNone/>
            </a:pP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2700">
                <a:solidFill>
                  <a:schemeClr val="lt1"/>
                </a:solidFill>
                <a:latin typeface="Nunito ExtraBold"/>
                <a:ea typeface="Nunito ExtraBold"/>
                <a:cs typeface="Nunito ExtraBold"/>
                <a:sym typeface="Nunito ExtraBold"/>
              </a:rPr>
              <a:t>What would you like your MA's priorities to be regarding youth and adolescents?</a:t>
            </a:r>
            <a:endParaRPr sz="2700">
              <a:solidFill>
                <a:schemeClr val="lt1"/>
              </a:solidFill>
              <a:latin typeface="Nunito ExtraBold"/>
              <a:ea typeface="Nunito ExtraBold"/>
              <a:cs typeface="Nunito ExtraBold"/>
              <a:sym typeface="Nunito ExtraBold"/>
            </a:endParaRPr>
          </a:p>
          <a:p>
            <a:pPr marL="0" lvl="0" indent="0" algn="l" rtl="0">
              <a:spcBef>
                <a:spcPts val="0"/>
              </a:spcBef>
              <a:spcAft>
                <a:spcPts val="0"/>
              </a:spcAft>
              <a:buNone/>
            </a:pPr>
            <a:endParaRPr sz="2600">
              <a:solidFill>
                <a:srgbClr val="444444"/>
              </a:solidFill>
              <a:highlight>
                <a:srgbClr val="FFFFFF"/>
              </a:highlight>
            </a:endParaRPr>
          </a:p>
        </p:txBody>
      </p:sp>
      <p:sp>
        <p:nvSpPr>
          <p:cNvPr id="73" name="Google Shape;73;p16"/>
          <p:cNvSpPr txBox="1">
            <a:spLocks noGrp="1"/>
          </p:cNvSpPr>
          <p:nvPr>
            <p:ph type="body" idx="1"/>
          </p:nvPr>
        </p:nvSpPr>
        <p:spPr>
          <a:xfrm>
            <a:off x="311700" y="2103926"/>
            <a:ext cx="8520600" cy="3987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lt1"/>
              </a:buClr>
              <a:buSzPts val="1800"/>
              <a:buFont typeface="Nunito"/>
              <a:buAutoNum type="arabicPeriod"/>
            </a:pPr>
            <a:r>
              <a:rPr lang="en-GB" sz="2800" dirty="0">
                <a:solidFill>
                  <a:schemeClr val="lt1"/>
                </a:solidFill>
                <a:latin typeface="Nunito"/>
                <a:ea typeface="Nunito"/>
                <a:cs typeface="Nunito"/>
                <a:sym typeface="Nunito"/>
              </a:rPr>
              <a:t>CSE more inter-</a:t>
            </a:r>
            <a:r>
              <a:rPr lang="en-GB" sz="2800" dirty="0" err="1">
                <a:solidFill>
                  <a:schemeClr val="lt1"/>
                </a:solidFill>
                <a:latin typeface="Nunito"/>
                <a:ea typeface="Nunito"/>
                <a:cs typeface="Nunito"/>
                <a:sym typeface="Nunito"/>
              </a:rPr>
              <a:t>seccional</a:t>
            </a:r>
            <a:r>
              <a:rPr lang="en-GB" sz="2800" dirty="0">
                <a:solidFill>
                  <a:schemeClr val="lt1"/>
                </a:solidFill>
                <a:latin typeface="Nunito"/>
                <a:ea typeface="Nunito"/>
                <a:cs typeface="Nunito"/>
                <a:sym typeface="Nunito"/>
              </a:rPr>
              <a:t> and holistic.</a:t>
            </a:r>
            <a:endParaRPr sz="28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800" dirty="0">
                <a:solidFill>
                  <a:schemeClr val="lt1"/>
                </a:solidFill>
                <a:latin typeface="Nunito"/>
                <a:ea typeface="Nunito"/>
                <a:cs typeface="Nunito"/>
                <a:sym typeface="Nunito"/>
              </a:rPr>
              <a:t>MAs more approachable, </a:t>
            </a:r>
            <a:r>
              <a:rPr lang="en-GB" sz="2800" dirty="0" err="1">
                <a:solidFill>
                  <a:schemeClr val="lt1"/>
                </a:solidFill>
                <a:latin typeface="Nunito"/>
                <a:ea typeface="Nunito"/>
                <a:cs typeface="Nunito"/>
                <a:sym typeface="Nunito"/>
              </a:rPr>
              <a:t>youthfull</a:t>
            </a:r>
            <a:r>
              <a:rPr lang="en-GB" sz="2800" dirty="0">
                <a:solidFill>
                  <a:schemeClr val="lt1"/>
                </a:solidFill>
                <a:latin typeface="Nunito"/>
                <a:ea typeface="Nunito"/>
                <a:cs typeface="Nunito"/>
                <a:sym typeface="Nunito"/>
              </a:rPr>
              <a:t> and inclusive with diverse and queer young people.</a:t>
            </a:r>
            <a:endParaRPr sz="28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800" dirty="0">
                <a:solidFill>
                  <a:schemeClr val="lt1"/>
                </a:solidFill>
                <a:latin typeface="Nunito"/>
                <a:ea typeface="Nunito"/>
                <a:cs typeface="Nunito"/>
                <a:sym typeface="Nunito"/>
              </a:rPr>
              <a:t>Youth in governance structures</a:t>
            </a:r>
          </a:p>
          <a:p>
            <a:pPr marL="457200" lvl="0" indent="-342900" algn="l" rtl="0">
              <a:spcBef>
                <a:spcPts val="0"/>
              </a:spcBef>
              <a:spcAft>
                <a:spcPts val="0"/>
              </a:spcAft>
              <a:buClr>
                <a:schemeClr val="lt1"/>
              </a:buClr>
              <a:buSzPts val="1800"/>
              <a:buFont typeface="Nunito"/>
              <a:buAutoNum type="arabicPeriod"/>
            </a:pPr>
            <a:r>
              <a:rPr lang="en-GB" sz="2800" dirty="0">
                <a:solidFill>
                  <a:schemeClr val="lt1"/>
                </a:solidFill>
                <a:latin typeface="Nunito"/>
                <a:ea typeface="Nunito"/>
                <a:cs typeface="Nunito"/>
                <a:sym typeface="Nunito"/>
              </a:rPr>
              <a:t>Allocation of funding for young people’s initiatives </a:t>
            </a:r>
          </a:p>
          <a:p>
            <a:pPr marL="457200" lvl="0" indent="-342900" algn="l" rtl="0">
              <a:spcBef>
                <a:spcPts val="0"/>
              </a:spcBef>
              <a:spcAft>
                <a:spcPts val="0"/>
              </a:spcAft>
              <a:buClr>
                <a:schemeClr val="lt1"/>
              </a:buClr>
              <a:buSzPts val="1800"/>
              <a:buFont typeface="Nunito"/>
              <a:buAutoNum type="arabicPeriod"/>
            </a:pPr>
            <a:r>
              <a:rPr lang="en-GB" sz="2800" dirty="0">
                <a:solidFill>
                  <a:schemeClr val="lt1"/>
                </a:solidFill>
                <a:latin typeface="Nunito"/>
                <a:ea typeface="Nunito"/>
                <a:cs typeface="Nunito"/>
                <a:sym typeface="Nunito"/>
              </a:rPr>
              <a:t>Expand access to friendly services as desirable priorities in your MAs.</a:t>
            </a:r>
            <a:endParaRPr sz="2800" dirty="0">
              <a:solidFill>
                <a:schemeClr val="lt1"/>
              </a:solidFill>
              <a:latin typeface="Nunito"/>
              <a:ea typeface="Nunito"/>
              <a:cs typeface="Nunito"/>
              <a:sym typeface="Nunito"/>
            </a:endParaRPr>
          </a:p>
          <a:p>
            <a:pPr marL="0" lvl="0" indent="0" algn="l" rtl="0">
              <a:spcBef>
                <a:spcPts val="1200"/>
              </a:spcBef>
              <a:spcAft>
                <a:spcPts val="1200"/>
              </a:spcAft>
              <a:buNone/>
            </a:pPr>
            <a:endParaRP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1278450" y="1891275"/>
            <a:ext cx="6587100" cy="3947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sz="2100" i="1">
                <a:solidFill>
                  <a:schemeClr val="lt1"/>
                </a:solidFill>
                <a:latin typeface="Nunito"/>
                <a:ea typeface="Nunito"/>
                <a:cs typeface="Nunito"/>
                <a:sym typeface="Nunito"/>
              </a:rPr>
              <a:t>“We would like to improve the MA-structures and the communication for adolescents in our MA, so that they can make their issues and interests more clear. Our youth should be more intersectional. It should be one of our MA's priorities to include intersectional perspectives in the sexual education [...]. We want to build a queer-friendly work environment for queer adolescents.”</a:t>
            </a:r>
            <a:endParaRPr sz="2100" i="1">
              <a:solidFill>
                <a:schemeClr val="lt1"/>
              </a:solidFill>
              <a:latin typeface="Nunito"/>
              <a:ea typeface="Nunito"/>
              <a:cs typeface="Nunito"/>
              <a:sym typeface="Nunito"/>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3000" b="1">
                <a:solidFill>
                  <a:schemeClr val="lt1"/>
                </a:solidFill>
                <a:latin typeface="Nunito"/>
                <a:ea typeface="Nunito"/>
                <a:cs typeface="Nunito"/>
                <a:sym typeface="Nunito"/>
              </a:rPr>
              <a:t>What are your expectations for IPPF Strategy 2028?</a:t>
            </a:r>
            <a:endParaRPr sz="3000" b="1">
              <a:solidFill>
                <a:schemeClr val="lt1"/>
              </a:solidFill>
              <a:latin typeface="Nunito"/>
              <a:ea typeface="Nunito"/>
              <a:cs typeface="Nunito"/>
              <a:sym typeface="Nunito"/>
            </a:endParaRPr>
          </a:p>
        </p:txBody>
      </p:sp>
      <p:sp>
        <p:nvSpPr>
          <p:cNvPr id="84" name="Google Shape;84;p18"/>
          <p:cNvSpPr txBox="1">
            <a:spLocks noGrp="1"/>
          </p:cNvSpPr>
          <p:nvPr>
            <p:ph type="body" idx="1"/>
          </p:nvPr>
        </p:nvSpPr>
        <p:spPr>
          <a:xfrm>
            <a:off x="311700" y="1850001"/>
            <a:ext cx="8520600" cy="4241700"/>
          </a:xfrm>
          <a:prstGeom prst="rect">
            <a:avLst/>
          </a:prstGeom>
        </p:spPr>
        <p:txBody>
          <a:bodyPr spcFirstLastPara="1" wrap="square" lIns="91425" tIns="91425" rIns="91425" bIns="91425" anchor="t" anchorCtr="0">
            <a:normAutofit fontScale="92500"/>
          </a:bodyPr>
          <a:lstStyle/>
          <a:p>
            <a:pPr marL="457200" lvl="0" indent="-342900" algn="l" rtl="0">
              <a:spcBef>
                <a:spcPts val="120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Youth being at the forefront of activities for service delivery, advocacy and decision making in MAs and in IPPF. </a:t>
            </a:r>
          </a:p>
          <a:p>
            <a:pPr marL="457200" lvl="0" indent="-342900" algn="l" rtl="0">
              <a:spcBef>
                <a:spcPts val="120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New initiatives to strengthen the global and regional youth networks; build connections with other young people around the globe.</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Significant impact in the SRH situation nationally, including youth in humanitarian settings and youth with disabilities. </a:t>
            </a: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Interest in tailoring the Strategy to youth’s needs in specific countries and context. </a:t>
            </a:r>
            <a:endParaRPr sz="2400" dirty="0">
              <a:solidFill>
                <a:schemeClr val="lt1"/>
              </a:solidFill>
              <a:latin typeface="Nunito"/>
              <a:ea typeface="Nunito"/>
              <a:cs typeface="Nunito"/>
              <a:sym typeface="Nunito"/>
            </a:endParaRPr>
          </a:p>
          <a:p>
            <a:pPr marL="457200" lvl="0" indent="0" algn="l" rtl="0">
              <a:spcBef>
                <a:spcPts val="1200"/>
              </a:spcBef>
              <a:spcAft>
                <a:spcPts val="1200"/>
              </a:spcAft>
              <a:buNone/>
            </a:pP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9"/>
          <p:cNvSpPr txBox="1">
            <a:spLocks noGrp="1"/>
          </p:cNvSpPr>
          <p:nvPr>
            <p:ph type="body" idx="1"/>
          </p:nvPr>
        </p:nvSpPr>
        <p:spPr>
          <a:xfrm>
            <a:off x="311700" y="1098475"/>
            <a:ext cx="8520600" cy="5017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i="1">
                <a:solidFill>
                  <a:schemeClr val="lt1"/>
                </a:solidFill>
                <a:latin typeface="Nunito"/>
                <a:ea typeface="Nunito"/>
                <a:cs typeface="Nunito"/>
                <a:sym typeface="Nunito"/>
              </a:rPr>
              <a:t>“</a:t>
            </a:r>
            <a:r>
              <a:rPr lang="en-GB" sz="2000" i="1">
                <a:solidFill>
                  <a:schemeClr val="lt1"/>
                </a:solidFill>
                <a:latin typeface="Nunito"/>
                <a:ea typeface="Nunito"/>
                <a:cs typeface="Nunito"/>
                <a:sym typeface="Nunito"/>
              </a:rPr>
              <a:t>I am very optimistic about this strategy as it first focuses on the element of unity (union is strength). </a:t>
            </a:r>
            <a:r>
              <a:rPr lang="en-GB" sz="2000" b="1" i="1">
                <a:solidFill>
                  <a:schemeClr val="lt1"/>
                </a:solidFill>
                <a:latin typeface="Nunito"/>
                <a:ea typeface="Nunito"/>
                <a:cs typeface="Nunito"/>
                <a:sym typeface="Nunito"/>
              </a:rPr>
              <a:t>With unity, we can overcome all the mentioned obstacles and challenges</a:t>
            </a:r>
            <a:r>
              <a:rPr lang="en-GB" sz="2000" i="1">
                <a:solidFill>
                  <a:schemeClr val="lt1"/>
                </a:solidFill>
                <a:latin typeface="Nunito"/>
                <a:ea typeface="Nunito"/>
                <a:cs typeface="Nunito"/>
                <a:sym typeface="Nunito"/>
              </a:rPr>
              <a:t>.”</a:t>
            </a:r>
            <a:endParaRPr sz="2000" i="1">
              <a:solidFill>
                <a:schemeClr val="lt1"/>
              </a:solidFill>
              <a:latin typeface="Nunito"/>
              <a:ea typeface="Nunito"/>
              <a:cs typeface="Nunito"/>
              <a:sym typeface="Nunito"/>
            </a:endParaRPr>
          </a:p>
          <a:p>
            <a:pPr marL="457200" lvl="0" indent="0" algn="ctr" rtl="0">
              <a:spcBef>
                <a:spcPts val="1200"/>
              </a:spcBef>
              <a:spcAft>
                <a:spcPts val="0"/>
              </a:spcAft>
              <a:buNone/>
            </a:pPr>
            <a:endParaRPr sz="2000" i="1">
              <a:solidFill>
                <a:schemeClr val="lt1"/>
              </a:solidFill>
              <a:latin typeface="Nunito"/>
              <a:ea typeface="Nunito"/>
              <a:cs typeface="Nunito"/>
              <a:sym typeface="Nunito"/>
            </a:endParaRPr>
          </a:p>
          <a:p>
            <a:pPr marL="0" lvl="0" indent="0" algn="ctr" rtl="0">
              <a:spcBef>
                <a:spcPts val="1200"/>
              </a:spcBef>
              <a:spcAft>
                <a:spcPts val="0"/>
              </a:spcAft>
              <a:buNone/>
            </a:pPr>
            <a:endParaRPr sz="2000" i="1">
              <a:solidFill>
                <a:schemeClr val="lt1"/>
              </a:solidFill>
              <a:latin typeface="Nunito"/>
              <a:ea typeface="Nunito"/>
              <a:cs typeface="Nunito"/>
              <a:sym typeface="Nunito"/>
            </a:endParaRPr>
          </a:p>
          <a:p>
            <a:pPr marL="0" lvl="0" indent="0" algn="ctr" rtl="0">
              <a:spcBef>
                <a:spcPts val="1200"/>
              </a:spcBef>
              <a:spcAft>
                <a:spcPts val="0"/>
              </a:spcAft>
              <a:buNone/>
            </a:pPr>
            <a:r>
              <a:rPr lang="en-GB" sz="2000" i="1">
                <a:solidFill>
                  <a:schemeClr val="lt1"/>
                </a:solidFill>
                <a:latin typeface="Nunito"/>
                <a:ea typeface="Nunito"/>
                <a:cs typeface="Nunito"/>
                <a:sym typeface="Nunito"/>
              </a:rPr>
              <a:t>“Our expectations are that the strategy will strengthen the commitment, involvement and leadership of young people, improve the presence of young people in governance bodies, strengthen the leadership of MAJ, have young mentor leaders to transfer the skills of former and new, </a:t>
            </a:r>
            <a:r>
              <a:rPr lang="en-GB" sz="2000" b="1" i="1">
                <a:solidFill>
                  <a:schemeClr val="lt1"/>
                </a:solidFill>
                <a:latin typeface="Nunito"/>
                <a:ea typeface="Nunito"/>
                <a:cs typeface="Nunito"/>
                <a:sym typeface="Nunito"/>
              </a:rPr>
              <a:t>truly center the federation on young people, involve young people in all their diversity</a:t>
            </a:r>
            <a:r>
              <a:rPr lang="en-GB" sz="2000" i="1">
                <a:solidFill>
                  <a:schemeClr val="lt1"/>
                </a:solidFill>
                <a:latin typeface="Nunito"/>
                <a:ea typeface="Nunito"/>
                <a:cs typeface="Nunito"/>
                <a:sym typeface="Nunito"/>
              </a:rPr>
              <a:t>.”</a:t>
            </a:r>
            <a:endParaRPr sz="2000" i="1">
              <a:solidFill>
                <a:schemeClr val="lt1"/>
              </a:solidFill>
              <a:latin typeface="Nunito"/>
              <a:ea typeface="Nunito"/>
              <a:cs typeface="Nunito"/>
              <a:sym typeface="Nunito"/>
            </a:endParaRPr>
          </a:p>
          <a:p>
            <a:pPr marL="0" lvl="0" indent="0" algn="l" rtl="0">
              <a:spcBef>
                <a:spcPts val="1200"/>
              </a:spcBef>
              <a:spcAft>
                <a:spcPts val="1200"/>
              </a:spcAft>
              <a:buNone/>
            </a:pPr>
            <a:endParaRPr sz="2000" i="1">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700">
                <a:solidFill>
                  <a:schemeClr val="lt1"/>
                </a:solidFill>
                <a:latin typeface="Nunito ExtraBold"/>
                <a:ea typeface="Nunito ExtraBold"/>
                <a:cs typeface="Nunito ExtraBold"/>
                <a:sym typeface="Nunito ExtraBold"/>
              </a:rPr>
              <a:t>How do you think IPPF Strategy 2028 can be implemented in your MA?</a:t>
            </a:r>
            <a:endParaRPr sz="2700">
              <a:solidFill>
                <a:schemeClr val="lt1"/>
              </a:solidFill>
              <a:latin typeface="Nunito ExtraBold"/>
              <a:ea typeface="Nunito ExtraBold"/>
              <a:cs typeface="Nunito ExtraBold"/>
              <a:sym typeface="Nunito ExtraBold"/>
            </a:endParaRPr>
          </a:p>
        </p:txBody>
      </p:sp>
      <p:sp>
        <p:nvSpPr>
          <p:cNvPr id="95" name="Google Shape;95;p20"/>
          <p:cNvSpPr txBox="1">
            <a:spLocks noGrp="1"/>
          </p:cNvSpPr>
          <p:nvPr>
            <p:ph type="body" idx="1"/>
          </p:nvPr>
        </p:nvSpPr>
        <p:spPr>
          <a:xfrm>
            <a:off x="311700" y="2103926"/>
            <a:ext cx="8520600" cy="3987900"/>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Building partnerships with grassroot and activist movements, governments and other civil society organizations.</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Keeping the strategy youth led, monitored by youth using a formal mechanism or committee that oversights the implementation of the strategy. </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MAs need to develop plans to adapt to the new strategy, ensuring meaningful youth participation. </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Mobilizing financial resources to support MA activities, specifically youth activities.</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New technologies, social media, and community outreach as important ways for implementation. </a:t>
            </a:r>
            <a:endParaRPr sz="2400" dirty="0">
              <a:solidFill>
                <a:schemeClr val="lt1"/>
              </a:solidFill>
              <a:latin typeface="Nunito"/>
              <a:ea typeface="Nunito"/>
              <a:cs typeface="Nunito"/>
              <a:sym typeface="Nuni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700" dirty="0">
                <a:solidFill>
                  <a:schemeClr val="lt1"/>
                </a:solidFill>
                <a:latin typeface="Nunito ExtraBold"/>
                <a:ea typeface="Nunito ExtraBold"/>
                <a:cs typeface="Nunito ExtraBold"/>
                <a:sym typeface="Nunito ExtraBold"/>
              </a:rPr>
              <a:t>What would you like to highlight and promote from IPPF the Strategy 2028?</a:t>
            </a:r>
            <a:endParaRPr sz="2700" dirty="0">
              <a:solidFill>
                <a:schemeClr val="lt1"/>
              </a:solidFill>
              <a:latin typeface="Nunito ExtraBold"/>
              <a:ea typeface="Nunito ExtraBold"/>
              <a:cs typeface="Nunito ExtraBold"/>
              <a:sym typeface="Nunito ExtraBold"/>
            </a:endParaRPr>
          </a:p>
        </p:txBody>
      </p:sp>
      <p:sp>
        <p:nvSpPr>
          <p:cNvPr id="101" name="Google Shape;101;p21"/>
          <p:cNvSpPr txBox="1">
            <a:spLocks noGrp="1"/>
          </p:cNvSpPr>
          <p:nvPr>
            <p:ph type="body" idx="1"/>
          </p:nvPr>
        </p:nvSpPr>
        <p:spPr>
          <a:xfrm>
            <a:off x="311700" y="2103926"/>
            <a:ext cx="8520600" cy="3987900"/>
          </a:xfrm>
          <a:prstGeom prst="rect">
            <a:avLst/>
          </a:prstGeom>
        </p:spPr>
        <p:txBody>
          <a:bodyPr spcFirstLastPara="1" wrap="square" lIns="91425" tIns="91425" rIns="91425" bIns="91425" anchor="t" anchorCtr="0">
            <a:normAutofit fontScale="92500"/>
          </a:bodyPr>
          <a:lstStyle/>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Highlight the importance of inclusivity in the “</a:t>
            </a:r>
            <a:r>
              <a:rPr lang="en-GB" sz="2400" dirty="0" err="1">
                <a:solidFill>
                  <a:schemeClr val="lt1"/>
                </a:solidFill>
                <a:latin typeface="Nunito"/>
                <a:ea typeface="Nunito"/>
                <a:cs typeface="Nunito"/>
                <a:sym typeface="Nunito"/>
              </a:rPr>
              <a:t>Center</a:t>
            </a:r>
            <a:r>
              <a:rPr lang="en-GB" sz="2400" dirty="0">
                <a:solidFill>
                  <a:schemeClr val="lt1"/>
                </a:solidFill>
                <a:latin typeface="Nunito"/>
                <a:ea typeface="Nunito"/>
                <a:cs typeface="Nunito"/>
                <a:sym typeface="Nunito"/>
              </a:rPr>
              <a:t> Care on People” pilar. Being more inter-</a:t>
            </a:r>
            <a:r>
              <a:rPr lang="en-GB" sz="2400" dirty="0" err="1">
                <a:solidFill>
                  <a:schemeClr val="lt1"/>
                </a:solidFill>
                <a:latin typeface="Nunito"/>
                <a:ea typeface="Nunito"/>
                <a:cs typeface="Nunito"/>
                <a:sym typeface="Nunito"/>
              </a:rPr>
              <a:t>seccional</a:t>
            </a:r>
            <a:r>
              <a:rPr lang="en-GB" sz="2400" dirty="0">
                <a:solidFill>
                  <a:schemeClr val="lt1"/>
                </a:solidFill>
                <a:latin typeface="Nunito"/>
                <a:ea typeface="Nunito"/>
                <a:cs typeface="Nunito"/>
                <a:sym typeface="Nunito"/>
              </a:rPr>
              <a:t>, present and accessible to marginalized communities in the countries. </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Putting young people at the </a:t>
            </a:r>
            <a:r>
              <a:rPr lang="en-GB" sz="2400" dirty="0" err="1">
                <a:solidFill>
                  <a:schemeClr val="lt1"/>
                </a:solidFill>
                <a:latin typeface="Nunito"/>
                <a:ea typeface="Nunito"/>
                <a:cs typeface="Nunito"/>
                <a:sym typeface="Nunito"/>
              </a:rPr>
              <a:t>center</a:t>
            </a:r>
            <a:r>
              <a:rPr lang="en-GB" sz="2400" dirty="0">
                <a:solidFill>
                  <a:schemeClr val="lt1"/>
                </a:solidFill>
                <a:latin typeface="Nunito"/>
                <a:ea typeface="Nunito"/>
                <a:cs typeface="Nunito"/>
                <a:sym typeface="Nunito"/>
              </a:rPr>
              <a:t> of advocacy actions, and into efforts to move the SRHR agenda nationally and globally. </a:t>
            </a:r>
            <a:endParaRPr sz="2400" dirty="0">
              <a:solidFill>
                <a:schemeClr val="lt1"/>
              </a:solidFill>
              <a:latin typeface="Nunito"/>
              <a:ea typeface="Nunito"/>
              <a:cs typeface="Nunito"/>
              <a:sym typeface="Nunito"/>
            </a:endParaRPr>
          </a:p>
          <a:p>
            <a:pPr marL="457200" lvl="0" indent="-342900" algn="l" rtl="0">
              <a:spcBef>
                <a:spcPts val="0"/>
              </a:spcBef>
              <a:spcAft>
                <a:spcPts val="0"/>
              </a:spcAft>
              <a:buClr>
                <a:schemeClr val="lt1"/>
              </a:buClr>
              <a:buSzPts val="1800"/>
              <a:buFont typeface="Nunito"/>
              <a:buAutoNum type="arabicPeriod"/>
            </a:pPr>
            <a:r>
              <a:rPr lang="en-GB" sz="2400" dirty="0">
                <a:solidFill>
                  <a:schemeClr val="lt1"/>
                </a:solidFill>
                <a:latin typeface="Nunito"/>
                <a:ea typeface="Nunito"/>
                <a:cs typeface="Nunito"/>
                <a:sym typeface="Nunito"/>
              </a:rPr>
              <a:t>Nurturing the Federation by building partnerships with other countries and fostering youth abilities, voices and participation inside your MAs. Ensuring a friendly environment for young staff and volunteers. </a:t>
            </a:r>
            <a:endParaRPr sz="2400" dirty="0">
              <a:solidFill>
                <a:schemeClr val="lt1"/>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698</Words>
  <Application>Microsoft Office PowerPoint</Application>
  <PresentationFormat>On-screen Show (4:3)</PresentationFormat>
  <Paragraphs>43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Nunito ExtraBold</vt:lpstr>
      <vt:lpstr>Arial</vt:lpstr>
      <vt:lpstr>Nunito</vt:lpstr>
      <vt:lpstr>Simple Light</vt:lpstr>
      <vt:lpstr>Youth consultation </vt:lpstr>
      <vt:lpstr>PowerPoint Presentation</vt:lpstr>
      <vt:lpstr>What would you say are the current priorities of your AM regarding youth and adolescents?</vt:lpstr>
      <vt:lpstr>What would you like your MA's priorities to be regarding youth and adolescents? </vt:lpstr>
      <vt:lpstr>PowerPoint Presentation</vt:lpstr>
      <vt:lpstr>What are your expectations for IPPF Strategy 2028?</vt:lpstr>
      <vt:lpstr>PowerPoint Presentation</vt:lpstr>
      <vt:lpstr>How do you think IPPF Strategy 2028 can be implemented in your MA?</vt:lpstr>
      <vt:lpstr>What would you like to highlight and promote from IPPF the Strategy 2028?</vt:lpstr>
      <vt:lpstr>If you could make one request to IPPF, what would it 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consultation </dc:title>
  <dc:creator>Eugenia Lopez Uribe</dc:creator>
  <cp:lastModifiedBy>Eugenia Lopez Uribe</cp:lastModifiedBy>
  <cp:revision>2</cp:revision>
  <dcterms:modified xsi:type="dcterms:W3CDTF">2022-08-31T15:28:55Z</dcterms:modified>
</cp:coreProperties>
</file>