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Nunito" pitchFamily="2" charset="0"/>
      <p:regular r:id="rId13"/>
      <p:bold r:id="rId14"/>
      <p:italic r:id="rId15"/>
      <p:boldItalic r:id="rId16"/>
    </p:embeddedFont>
    <p:embeddedFont>
      <p:font typeface="Nunito ExtraBold" pitchFamily="2" charset="0"/>
      <p:bold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4" autoAdjust="0"/>
    <p:restoredTop sz="86389" autoAdjust="0"/>
  </p:normalViewPr>
  <p:slideViewPr>
    <p:cSldViewPr snapToGrid="0">
      <p:cViewPr varScale="1">
        <p:scale>
          <a:sx n="92" d="100"/>
          <a:sy n="92" d="100"/>
        </p:scale>
        <p:origin x="33" y="48"/>
      </p:cViewPr>
      <p:guideLst>
        <p:guide orient="horz" pos="2160"/>
        <p:guide pos="2880"/>
      </p:guideLst>
    </p:cSldViewPr>
  </p:slideViewPr>
  <p:outlineViewPr>
    <p:cViewPr>
      <p:scale>
        <a:sx n="33" d="100"/>
        <a:sy n="33" d="100"/>
      </p:scale>
      <p:origin x="0" y="-1096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e9f866734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3e9f86673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e9f86673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e9f8667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e9f866734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e9f8667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3e9f866734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3e9f86673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3ecf14112d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3ecf14112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3e9f866734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3e9f8667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ecf14112d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ecf14112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e9f866734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e9f86673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e9f866734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e9f86673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898500"/>
            <a:ext cx="7317600" cy="2736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b="1" dirty="0">
                <a:solidFill>
                  <a:schemeClr val="lt1"/>
                </a:solidFill>
                <a:latin typeface="Nunito"/>
                <a:ea typeface="Nunito"/>
                <a:cs typeface="Nunito"/>
                <a:sym typeface="Nunito"/>
              </a:rPr>
              <a:t>Consultation des </a:t>
            </a:r>
            <a:r>
              <a:rPr lang="en-GB" b="1" dirty="0" err="1">
                <a:solidFill>
                  <a:schemeClr val="lt1"/>
                </a:solidFill>
                <a:latin typeface="Nunito"/>
                <a:ea typeface="Nunito"/>
                <a:cs typeface="Nunito"/>
                <a:sym typeface="Nunito"/>
              </a:rPr>
              <a:t>jeunes</a:t>
            </a:r>
            <a:endParaRPr b="1" dirty="0">
              <a:solidFill>
                <a:schemeClr val="lt1"/>
              </a:solidFill>
              <a:latin typeface="Nunito"/>
              <a:ea typeface="Nunito"/>
              <a:cs typeface="Nunito"/>
              <a:sym typeface="Nunito"/>
            </a:endParaRPr>
          </a:p>
        </p:txBody>
      </p:sp>
      <p:sp>
        <p:nvSpPr>
          <p:cNvPr id="55" name="Google Shape;55;p13"/>
          <p:cNvSpPr txBox="1">
            <a:spLocks noGrp="1"/>
          </p:cNvSpPr>
          <p:nvPr>
            <p:ph type="subTitle" idx="1"/>
          </p:nvPr>
        </p:nvSpPr>
        <p:spPr>
          <a:xfrm>
            <a:off x="889075" y="3635408"/>
            <a:ext cx="8520600" cy="1056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dirty="0" err="1">
                <a:solidFill>
                  <a:schemeClr val="lt1"/>
                </a:solidFill>
                <a:latin typeface="Nunito ExtraBold"/>
                <a:ea typeface="Nunito ExtraBold"/>
                <a:cs typeface="Nunito ExtraBold"/>
                <a:sym typeface="Nunito ExtraBold"/>
              </a:rPr>
              <a:t>Préparer</a:t>
            </a:r>
            <a:r>
              <a:rPr lang="en-GB" dirty="0">
                <a:solidFill>
                  <a:schemeClr val="lt1"/>
                </a:solidFill>
                <a:latin typeface="Nunito ExtraBold"/>
                <a:ea typeface="Nunito ExtraBold"/>
                <a:cs typeface="Nunito ExtraBold"/>
                <a:sym typeface="Nunito ExtraBold"/>
              </a:rPr>
              <a:t> </a:t>
            </a:r>
            <a:r>
              <a:rPr lang="en-GB" dirty="0" err="1">
                <a:solidFill>
                  <a:schemeClr val="lt1"/>
                </a:solidFill>
                <a:latin typeface="Nunito ExtraBold"/>
                <a:ea typeface="Nunito ExtraBold"/>
                <a:cs typeface="Nunito ExtraBold"/>
                <a:sym typeface="Nunito ExtraBold"/>
              </a:rPr>
              <a:t>l’assemblée</a:t>
            </a:r>
            <a:r>
              <a:rPr lang="en-GB" baseline="0" dirty="0">
                <a:solidFill>
                  <a:schemeClr val="lt1"/>
                </a:solidFill>
                <a:latin typeface="Nunito ExtraBold"/>
                <a:ea typeface="Nunito ExtraBold"/>
                <a:cs typeface="Nunito ExtraBold"/>
                <a:sym typeface="Nunito ExtraBold"/>
              </a:rPr>
              <a:t> </a:t>
            </a:r>
            <a:r>
              <a:rPr lang="en-GB" baseline="0" dirty="0" err="1">
                <a:solidFill>
                  <a:schemeClr val="lt1"/>
                </a:solidFill>
                <a:latin typeface="Nunito ExtraBold"/>
                <a:ea typeface="Nunito ExtraBold"/>
                <a:cs typeface="Nunito ExtraBold"/>
                <a:sym typeface="Nunito ExtraBold"/>
              </a:rPr>
              <a:t>générale</a:t>
            </a:r>
            <a:r>
              <a:rPr lang="en-GB" dirty="0">
                <a:solidFill>
                  <a:schemeClr val="lt1"/>
                </a:solidFill>
                <a:latin typeface="Nunito ExtraBold"/>
                <a:ea typeface="Nunito ExtraBold"/>
                <a:cs typeface="Nunito ExtraBold"/>
                <a:sym typeface="Nunito ExtraBold"/>
              </a:rPr>
              <a:t>!</a:t>
            </a:r>
            <a:endParaRPr dirty="0">
              <a:solidFill>
                <a:schemeClr val="lt1"/>
              </a:solidFill>
              <a:latin typeface="Nunito ExtraBold"/>
              <a:ea typeface="Nunito ExtraBold"/>
              <a:cs typeface="Nunito ExtraBold"/>
              <a:sym typeface="Nunito ExtraBold"/>
            </a:endParaRPr>
          </a:p>
        </p:txBody>
      </p:sp>
      <p:pic>
        <p:nvPicPr>
          <p:cNvPr id="56" name="Google Shape;56;p13"/>
          <p:cNvPicPr preferRelativeResize="0"/>
          <p:nvPr/>
        </p:nvPicPr>
        <p:blipFill>
          <a:blip r:embed="rId4">
            <a:alphaModFix/>
          </a:blip>
          <a:stretch>
            <a:fillRect/>
          </a:stretch>
        </p:blipFill>
        <p:spPr>
          <a:xfrm>
            <a:off x="216225" y="321358"/>
            <a:ext cx="2686050" cy="781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Google Shape;106;p22"/>
          <p:cNvSpPr txBox="1">
            <a:spLocks noGrp="1"/>
          </p:cNvSpPr>
          <p:nvPr>
            <p:ph type="title"/>
          </p:nvPr>
        </p:nvSpPr>
        <p:spPr>
          <a:xfrm>
            <a:off x="311700" y="318655"/>
            <a:ext cx="8520600" cy="1318006"/>
          </a:xfrm>
          <a:prstGeom prst="rect">
            <a:avLst/>
          </a:prstGeom>
        </p:spPr>
        <p:txBody>
          <a:bodyPr spcFirstLastPara="1" wrap="square" lIns="91425" tIns="91425" rIns="91425" bIns="91425" anchor="t" anchorCtr="0">
            <a:noAutofit/>
          </a:bodyPr>
          <a:lstStyle/>
          <a:p>
            <a:pPr>
              <a:lnSpc>
                <a:spcPct val="116000"/>
              </a:lnSpc>
            </a:pPr>
            <a:r>
              <a:rPr lang="fr-FR" sz="2500" b="1" dirty="0">
                <a:solidFill>
                  <a:schemeClr val="bg1"/>
                </a:solidFill>
                <a:latin typeface="Nunito" pitchFamily="2" charset="0"/>
              </a:rPr>
              <a:t>Si vous pouviez demander quelque chose de l'IPPF, que serait-ce ?</a:t>
            </a:r>
            <a:br>
              <a:rPr lang="fr-FR" sz="2200" dirty="0">
                <a:solidFill>
                  <a:schemeClr val="bg1"/>
                </a:solidFill>
                <a:latin typeface="Nunito" pitchFamily="2" charset="0"/>
              </a:rPr>
            </a:br>
            <a:endParaRPr lang="fr-FR" sz="2200" dirty="0">
              <a:solidFill>
                <a:schemeClr val="bg1"/>
              </a:solidFill>
              <a:latin typeface="Nunito" pitchFamily="2" charset="0"/>
            </a:endParaRP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Veiller à ce que les régions et les AM aient une visibilité égale dans leurs efforts et leurs besoins </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Financement des initiatives des jeunes </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Encourager les contacts entre jeunes à l’échelle mondiale</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Elargir le champ de la participation au sein des AM et de la Fédération</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Collecter des informations sur les jeunes et les partager pour une meilleure prise de décision au sein des AM et de la Fédération</a:t>
            </a:r>
          </a:p>
          <a:p>
            <a:pPr marL="0" lvl="0" indent="0" algn="l" rtl="0">
              <a:spcBef>
                <a:spcPts val="0"/>
              </a:spcBef>
              <a:spcAft>
                <a:spcPts val="0"/>
              </a:spcAft>
              <a:buSzPts val="990"/>
              <a:buNone/>
            </a:pPr>
            <a:endParaRPr sz="2730" dirty="0">
              <a:solidFill>
                <a:schemeClr val="lt1"/>
              </a:solidFill>
              <a:latin typeface="Nunito ExtraBold"/>
              <a:ea typeface="Nunito ExtraBold"/>
              <a:cs typeface="Nunito ExtraBold"/>
              <a:sym typeface="Nunito ExtraBold"/>
            </a:endParaRPr>
          </a:p>
        </p:txBody>
      </p:sp>
      <p:sp>
        <p:nvSpPr>
          <p:cNvPr id="107" name="Google Shape;107;p22"/>
          <p:cNvSpPr txBox="1">
            <a:spLocks noGrp="1"/>
          </p:cNvSpPr>
          <p:nvPr>
            <p:ph type="body" idx="1"/>
          </p:nvPr>
        </p:nvSpPr>
        <p:spPr>
          <a:xfrm>
            <a:off x="311700" y="1992674"/>
            <a:ext cx="8520600" cy="4297289"/>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endParaRPr dirty="0">
              <a:solidFill>
                <a:schemeClr val="lt1"/>
              </a:solidFill>
              <a:latin typeface="Nunito"/>
              <a:ea typeface="Nunito"/>
              <a:cs typeface="Nunito"/>
              <a:sym typeface="Nunito"/>
            </a:endParaRPr>
          </a:p>
          <a:p>
            <a:pPr marL="0" lvl="0" indent="0" algn="ctr" rtl="0">
              <a:spcBef>
                <a:spcPts val="1200"/>
              </a:spcBef>
              <a:spcAft>
                <a:spcPts val="1200"/>
              </a:spcAft>
              <a:buNone/>
            </a:pPr>
            <a:endParaRPr sz="2000" i="1" dirty="0">
              <a:solidFill>
                <a:schemeClr val="lt1"/>
              </a:solidFill>
              <a:latin typeface="Nunito"/>
              <a:ea typeface="Nunito"/>
              <a:cs typeface="Nunito"/>
              <a:sym typeface="Nunito"/>
            </a:endParaRPr>
          </a:p>
        </p:txBody>
      </p:sp>
      <p:sp>
        <p:nvSpPr>
          <p:cNvPr id="108" name="Google Shape;108;p22"/>
          <p:cNvSpPr txBox="1"/>
          <p:nvPr/>
        </p:nvSpPr>
        <p:spPr>
          <a:xfrm>
            <a:off x="2082602" y="5008000"/>
            <a:ext cx="4862486" cy="727861"/>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en-GB" sz="2200" b="1" i="1" dirty="0">
                <a:solidFill>
                  <a:schemeClr val="lt1"/>
                </a:solidFill>
                <a:latin typeface="Nunito"/>
                <a:ea typeface="Nunito"/>
                <a:cs typeface="Nunito"/>
                <a:sym typeface="Nunito"/>
              </a:rPr>
              <a:t>“</a:t>
            </a:r>
            <a:r>
              <a:rPr lang="en-GB" sz="2200" b="1" i="1" dirty="0" err="1">
                <a:solidFill>
                  <a:schemeClr val="lt1"/>
                </a:solidFill>
                <a:latin typeface="Nunito"/>
                <a:ea typeface="Nunito"/>
                <a:cs typeface="Nunito"/>
                <a:sym typeface="Nunito"/>
              </a:rPr>
              <a:t>Rien</a:t>
            </a:r>
            <a:r>
              <a:rPr lang="en-GB" sz="2200" b="1" i="1" dirty="0">
                <a:solidFill>
                  <a:schemeClr val="lt1"/>
                </a:solidFill>
                <a:latin typeface="Nunito"/>
                <a:ea typeface="Nunito"/>
                <a:cs typeface="Nunito"/>
                <a:sym typeface="Nunito"/>
              </a:rPr>
              <a:t> pour nous, sans nous”</a:t>
            </a:r>
            <a:endParaRPr sz="2200" b="1" i="1" dirty="0">
              <a:solidFill>
                <a:schemeClr val="lt1"/>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body" idx="1"/>
          </p:nvPr>
        </p:nvSpPr>
        <p:spPr>
          <a:xfrm>
            <a:off x="311700" y="1041850"/>
            <a:ext cx="8520600" cy="5049900"/>
          </a:xfrm>
          <a:prstGeom prst="rect">
            <a:avLst/>
          </a:prstGeom>
        </p:spPr>
        <p:txBody>
          <a:bodyPr spcFirstLastPara="1" wrap="square" lIns="91425" tIns="91425" rIns="91425" bIns="91425" anchor="t" anchorCtr="0">
            <a:normAutofit/>
          </a:bodyPr>
          <a:lstStyle/>
          <a:p>
            <a:r>
              <a:rPr lang="fr-FR" sz="2400" b="0" i="0" u="none" strike="noStrike" cap="none" dirty="0">
                <a:solidFill>
                  <a:schemeClr val="bg1"/>
                </a:solidFill>
                <a:effectLst/>
                <a:latin typeface="Nunito" pitchFamily="2" charset="0"/>
                <a:sym typeface="Arial"/>
              </a:rPr>
              <a:t>L'objectif de cette consultation était d'identifier vos principales recommandations en tant que jeunes de l'IPPF pour mettre en œuvre la nouvelle stratégie de l'IPPF 2023 - 2028 </a:t>
            </a:r>
          </a:p>
          <a:p>
            <a:pPr marL="114300" indent="0">
              <a:buNone/>
            </a:pPr>
            <a:endParaRPr lang="fr-FR" sz="2400" b="0" i="0" u="none" strike="noStrike" cap="none" dirty="0">
              <a:solidFill>
                <a:schemeClr val="bg1"/>
              </a:solidFill>
              <a:effectLst/>
              <a:latin typeface="Nunito" pitchFamily="2" charset="0"/>
              <a:sym typeface="Arial"/>
            </a:endParaRPr>
          </a:p>
          <a:p>
            <a:r>
              <a:rPr lang="fr-FR" sz="2400" b="0" i="0" u="none" strike="noStrike" cap="none" dirty="0">
                <a:solidFill>
                  <a:schemeClr val="bg1"/>
                </a:solidFill>
                <a:effectLst/>
                <a:latin typeface="Nunito" pitchFamily="2" charset="0"/>
                <a:sym typeface="Arial"/>
              </a:rPr>
              <a:t>Nous avons reçu 41 réponses du monde entier. Voici un résumé de ce que vous nous avez dit…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a:lnSpc>
                <a:spcPct val="116000"/>
              </a:lnSpc>
            </a:pPr>
            <a:r>
              <a:rPr lang="fr-FR" dirty="0">
                <a:solidFill>
                  <a:schemeClr val="bg1"/>
                </a:solidFill>
              </a:rPr>
              <a:t>Quelles sont, selon vous, les priorités actuelles de votre AM concernant les jeunes et les adolescents ?</a:t>
            </a:r>
            <a:br>
              <a:rPr lang="fr-FR" dirty="0">
                <a:solidFill>
                  <a:schemeClr val="bg1"/>
                </a:solidFill>
              </a:rPr>
            </a:br>
            <a:endParaRPr lang="fr-FR" sz="2000" dirty="0">
              <a:solidFill>
                <a:schemeClr val="bg1"/>
              </a:solidFill>
              <a:latin typeface="Nunito" pitchFamily="2" charset="0"/>
            </a:endParaRPr>
          </a:p>
          <a:p>
            <a:pPr marL="457200" lvl="0" indent="-457200">
              <a:lnSpc>
                <a:spcPct val="116000"/>
              </a:lnSpc>
              <a:buFont typeface="+mj-lt"/>
              <a:buAutoNum type="arabicPeriod"/>
              <a:tabLst>
                <a:tab pos="457200" algn="l"/>
              </a:tabLst>
            </a:pPr>
            <a:r>
              <a:rPr lang="fr-FR" sz="2000" b="0" dirty="0">
                <a:solidFill>
                  <a:schemeClr val="bg1"/>
                </a:solidFill>
                <a:latin typeface="Nunito" pitchFamily="2" charset="0"/>
              </a:rPr>
              <a:t>Renforcement des capacités et éducation sexuelle intégrée (sexualité, plaidoyer, prévention du harcèlement et de la violence sexiste). </a:t>
            </a:r>
          </a:p>
          <a:p>
            <a:pPr marL="457200" lvl="0" indent="-457200">
              <a:lnSpc>
                <a:spcPct val="116000"/>
              </a:lnSpc>
              <a:buFont typeface="+mj-lt"/>
              <a:buAutoNum type="arabicPeriod"/>
              <a:tabLst>
                <a:tab pos="457200" algn="l"/>
              </a:tabLst>
            </a:pPr>
            <a:r>
              <a:rPr lang="fr-FR" sz="2000" b="0" dirty="0">
                <a:solidFill>
                  <a:schemeClr val="bg1"/>
                </a:solidFill>
                <a:latin typeface="Nunito" pitchFamily="2" charset="0"/>
              </a:rPr>
              <a:t>Augmentation</a:t>
            </a:r>
            <a:r>
              <a:rPr lang="fr-FR" sz="2000" b="0" baseline="0" dirty="0">
                <a:solidFill>
                  <a:schemeClr val="bg1"/>
                </a:solidFill>
                <a:latin typeface="Nunito" pitchFamily="2" charset="0"/>
              </a:rPr>
              <a:t> de</a:t>
            </a:r>
            <a:r>
              <a:rPr lang="fr-FR" sz="2000" b="0" dirty="0">
                <a:solidFill>
                  <a:schemeClr val="bg1"/>
                </a:solidFill>
                <a:latin typeface="Nunito" pitchFamily="2" charset="0"/>
              </a:rPr>
              <a:t> la participation des jeunes aux structures de gouvernance, aux réseaux de jeunes et aux activités de volontariat pour répondre à leurs besoins.</a:t>
            </a:r>
          </a:p>
          <a:p>
            <a:pPr marL="457200" lvl="0" indent="-457200">
              <a:lnSpc>
                <a:spcPct val="116000"/>
              </a:lnSpc>
              <a:buFont typeface="+mj-lt"/>
              <a:buAutoNum type="arabicPeriod"/>
              <a:tabLst>
                <a:tab pos="457200" algn="l"/>
              </a:tabLst>
            </a:pPr>
            <a:r>
              <a:rPr lang="fr-FR" sz="2000" b="0" dirty="0">
                <a:solidFill>
                  <a:schemeClr val="bg1"/>
                </a:solidFill>
                <a:latin typeface="Nunito" pitchFamily="2" charset="0"/>
              </a:rPr>
              <a:t>Accès à des services de SSR de qualité et conviviaux, y compris en matière de santé mentale. </a:t>
            </a:r>
          </a:p>
          <a:p>
            <a:pPr marL="457200" indent="-457200">
              <a:buFont typeface="+mj-lt"/>
              <a:buAutoNum type="arabicPeriod"/>
            </a:pPr>
            <a:r>
              <a:rPr lang="fr-FR" sz="2000" b="0" dirty="0">
                <a:solidFill>
                  <a:schemeClr val="bg1"/>
                </a:solidFill>
                <a:latin typeface="Nunito" pitchFamily="2" charset="0"/>
              </a:rPr>
              <a:t>Plaidoyer pour la SDSR des jeunes, avec inclusion des jeunes à l’occasion</a:t>
            </a:r>
            <a:endParaRPr sz="2000" b="0" dirty="0">
              <a:solidFill>
                <a:schemeClr val="bg1"/>
              </a:solidFill>
              <a:latin typeface="Nunito" pitchFamily="2" charset="0"/>
              <a:ea typeface="Nunito ExtraBold"/>
              <a:cs typeface="Nunito ExtraBold"/>
              <a:sym typeface="Nunito ExtraBold"/>
            </a:endParaRPr>
          </a:p>
        </p:txBody>
      </p:sp>
      <p:sp>
        <p:nvSpPr>
          <p:cNvPr id="67" name="Google Shape;67;p15"/>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a:bodyPr>
          <a:lstStyle/>
          <a:p>
            <a:pPr marL="457200" lvl="0" indent="0" algn="l" rtl="0">
              <a:spcBef>
                <a:spcPts val="1200"/>
              </a:spcBef>
              <a:spcAft>
                <a:spcPts val="1200"/>
              </a:spcAft>
              <a:buNone/>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a:lnSpc>
                <a:spcPct val="116000"/>
              </a:lnSpc>
            </a:pPr>
            <a:r>
              <a:rPr lang="fr-FR" dirty="0">
                <a:solidFill>
                  <a:schemeClr val="bg1"/>
                </a:solidFill>
                <a:latin typeface="Nunito" pitchFamily="2" charset="0"/>
              </a:rPr>
              <a:t>Quelles devraient être les priorités de votre AM concernant les jeunes et les adolescent-e-s ?</a:t>
            </a:r>
            <a:br>
              <a:rPr lang="fr-FR" dirty="0">
                <a:solidFill>
                  <a:schemeClr val="bg1"/>
                </a:solidFill>
                <a:latin typeface="Nunito" pitchFamily="2" charset="0"/>
              </a:rPr>
            </a:br>
            <a:br>
              <a:rPr lang="fr-FR" sz="2400" dirty="0">
                <a:solidFill>
                  <a:schemeClr val="bg1"/>
                </a:solidFill>
                <a:latin typeface="Nunito" pitchFamily="2" charset="0"/>
              </a:rPr>
            </a:br>
            <a:endParaRPr lang="fr-FR" sz="2400" dirty="0">
              <a:solidFill>
                <a:schemeClr val="bg1"/>
              </a:solidFill>
              <a:latin typeface="Nunito" pitchFamily="2" charset="0"/>
            </a:endParaRP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Une ESI plus intersectionnelle et holistique</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Des AM plus accessibles, plus jeunes et plus inclusives avec des jeunes d’horizons divers et homosexuels</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Des jeunes au sein des structures de gouvernance</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Une allocation de fonds pour les initiatives des jeunes </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Un</a:t>
            </a:r>
            <a:r>
              <a:rPr lang="fr-FR" sz="2400" baseline="0" dirty="0">
                <a:solidFill>
                  <a:schemeClr val="bg1"/>
                </a:solidFill>
                <a:latin typeface="Nunito" pitchFamily="2" charset="0"/>
              </a:rPr>
              <a:t> é</a:t>
            </a:r>
            <a:r>
              <a:rPr lang="fr-FR" sz="2400" dirty="0">
                <a:solidFill>
                  <a:schemeClr val="bg1"/>
                </a:solidFill>
                <a:latin typeface="Nunito" pitchFamily="2" charset="0"/>
              </a:rPr>
              <a:t>largissement</a:t>
            </a:r>
            <a:r>
              <a:rPr lang="fr-FR" sz="2400" baseline="0" dirty="0">
                <a:solidFill>
                  <a:schemeClr val="bg1"/>
                </a:solidFill>
                <a:latin typeface="Nunito" pitchFamily="2" charset="0"/>
              </a:rPr>
              <a:t> de</a:t>
            </a:r>
            <a:r>
              <a:rPr lang="fr-FR" sz="2400" dirty="0">
                <a:solidFill>
                  <a:schemeClr val="bg1"/>
                </a:solidFill>
                <a:latin typeface="Nunito" pitchFamily="2" charset="0"/>
              </a:rPr>
              <a:t> l'accès à des services conviviaux en tant que priorités dans vos AM</a:t>
            </a:r>
          </a:p>
          <a:p>
            <a:pPr marL="0" lvl="0" indent="0" algn="l" rtl="0">
              <a:spcBef>
                <a:spcPts val="0"/>
              </a:spcBef>
              <a:spcAft>
                <a:spcPts val="0"/>
              </a:spcAft>
              <a:buNone/>
            </a:pPr>
            <a:endParaRPr sz="2600" dirty="0">
              <a:solidFill>
                <a:srgbClr val="444444"/>
              </a:solidFill>
              <a:highlight>
                <a:srgbClr val="FFFFFF"/>
              </a:highlight>
            </a:endParaRPr>
          </a:p>
        </p:txBody>
      </p:sp>
      <p:sp>
        <p:nvSpPr>
          <p:cNvPr id="73" name="Google Shape;73;p16"/>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a:bodyPr>
          <a:lstStyle/>
          <a:p>
            <a:pPr marL="0" lvl="0" indent="0" algn="l" rtl="0">
              <a:spcBef>
                <a:spcPts val="1200"/>
              </a:spcBef>
              <a:spcAft>
                <a:spcPts val="1200"/>
              </a:spcAft>
              <a:buNone/>
            </a:pPr>
            <a:endParaRP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1278450" y="1891275"/>
            <a:ext cx="6587100" cy="3947400"/>
          </a:xfrm>
          <a:prstGeom prst="rect">
            <a:avLst/>
          </a:prstGeom>
        </p:spPr>
        <p:txBody>
          <a:bodyPr spcFirstLastPara="1" wrap="square" lIns="91425" tIns="91425" rIns="91425" bIns="91425" anchor="t" anchorCtr="0">
            <a:normAutofit lnSpcReduction="10000"/>
          </a:bodyPr>
          <a:lstStyle/>
          <a:p>
            <a:pPr marL="0" indent="0" algn="ctr">
              <a:buNone/>
            </a:pPr>
            <a:r>
              <a:rPr lang="en-GB" sz="2200" i="1" dirty="0">
                <a:solidFill>
                  <a:schemeClr val="bg1"/>
                </a:solidFill>
                <a:latin typeface="Nunito" pitchFamily="2" charset="0"/>
                <a:ea typeface="Nunito"/>
                <a:cs typeface="Nunito"/>
                <a:sym typeface="Nunito"/>
              </a:rPr>
              <a:t>“</a:t>
            </a:r>
            <a:r>
              <a:rPr lang="fr-FR" sz="2200" i="1" dirty="0">
                <a:solidFill>
                  <a:schemeClr val="bg1"/>
                </a:solidFill>
                <a:latin typeface="Nunito" pitchFamily="2" charset="0"/>
              </a:rPr>
              <a:t>« Nous aimerions améliorer les structures de l'AM et la communication vers les adolescent-e-s dans notre AM, afin qu'elles et ils puissent exprimer plus clairement leurs problèmes et leurs intérêts. Nos jeunes devraient être plus intersectionnels. L'une des priorités de notre AM doit être l’inclusion de perspectives intersectionnelles dans l'éducation sexuelle [...]. Nous voulons construire un environnement de travail convivial pour les adolescent-e-s »</a:t>
            </a:r>
            <a:endParaRPr lang="fr-FR" sz="2200" dirty="0">
              <a:solidFill>
                <a:schemeClr val="bg1"/>
              </a:solidFill>
              <a:latin typeface="Nunito" pitchFamily="2" charset="0"/>
            </a:endParaRPr>
          </a:p>
          <a:p>
            <a:pPr marL="0" lvl="0" indent="0" algn="ctr" rtl="0">
              <a:spcBef>
                <a:spcPts val="0"/>
              </a:spcBef>
              <a:spcAft>
                <a:spcPts val="0"/>
              </a:spcAft>
              <a:buNone/>
            </a:pPr>
            <a:endParaRPr sz="2100" i="1" dirty="0">
              <a:solidFill>
                <a:schemeClr val="lt1"/>
              </a:solidFill>
              <a:latin typeface="Nunito"/>
              <a:ea typeface="Nunito"/>
              <a:cs typeface="Nunito"/>
              <a:sym typeface="Nunito"/>
            </a:endParaRPr>
          </a:p>
          <a:p>
            <a:pPr marL="0" lvl="0" indent="0" algn="l" rtl="0">
              <a:spcBef>
                <a:spcPts val="1200"/>
              </a:spcBef>
              <a:spcAft>
                <a:spcPts val="12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fontScale="90000"/>
          </a:bodyPr>
          <a:lstStyle/>
          <a:p>
            <a:pPr>
              <a:lnSpc>
                <a:spcPct val="116000"/>
              </a:lnSpc>
            </a:pPr>
            <a:r>
              <a:rPr lang="fr-FR" sz="2800" b="1" dirty="0">
                <a:solidFill>
                  <a:schemeClr val="bg1"/>
                </a:solidFill>
                <a:latin typeface="Nunito" pitchFamily="2" charset="0"/>
              </a:rPr>
              <a:t>Qu’attendez-vous de la stratégie 2028 de l’IPPF?</a:t>
            </a:r>
            <a:br>
              <a:rPr lang="fr-FR" sz="2800" b="1" dirty="0">
                <a:solidFill>
                  <a:schemeClr val="bg1"/>
                </a:solidFill>
                <a:latin typeface="Nunito" pitchFamily="2" charset="0"/>
              </a:rPr>
            </a:br>
            <a:endParaRPr lang="fr-FR" sz="2800" b="1" dirty="0">
              <a:solidFill>
                <a:schemeClr val="bg1"/>
              </a:solidFill>
              <a:latin typeface="Nunito" pitchFamily="2" charset="0"/>
            </a:endParaRP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Que les jeunes soient au premier plan des activités de services, de plaidoyer et de prise de décision dans les AM et au sein de l'IPPF. </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De nouvelles initiatives pour renforcer les réseaux mondiaux et régionaux de jeunes ; la création de liens avec d'autres jeunes du monde entier.</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Un impact significatif sur la SSR à l'échelon national, y compris pour les jeunes en structure humanitaire et les jeunes handicapés. </a:t>
            </a:r>
          </a:p>
          <a:p>
            <a:pPr marL="342900" lvl="0" indent="-342900">
              <a:lnSpc>
                <a:spcPct val="116000"/>
              </a:lnSpc>
              <a:buFont typeface="+mj-lt"/>
              <a:buAutoNum type="arabicPeriod"/>
              <a:tabLst>
                <a:tab pos="457200" algn="l"/>
              </a:tabLst>
            </a:pPr>
            <a:r>
              <a:rPr lang="fr-FR" sz="2400" dirty="0">
                <a:solidFill>
                  <a:schemeClr val="bg1"/>
                </a:solidFill>
                <a:latin typeface="Nunito" pitchFamily="2" charset="0"/>
              </a:rPr>
              <a:t>Adaptation de la stratégie aux besoins des jeunes dans des pays et des contextes spécifiques </a:t>
            </a:r>
          </a:p>
          <a:p>
            <a:pPr marL="0" lvl="0" indent="0" algn="l" rtl="0">
              <a:spcBef>
                <a:spcPts val="0"/>
              </a:spcBef>
              <a:spcAft>
                <a:spcPts val="0"/>
              </a:spcAft>
              <a:buNone/>
            </a:pPr>
            <a:endParaRPr sz="3000" b="1" dirty="0">
              <a:solidFill>
                <a:schemeClr val="lt1"/>
              </a:solidFill>
              <a:latin typeface="Nunito"/>
              <a:ea typeface="Nunito"/>
              <a:cs typeface="Nunito"/>
              <a:sym typeface="Nunito"/>
            </a:endParaRPr>
          </a:p>
        </p:txBody>
      </p:sp>
      <p:sp>
        <p:nvSpPr>
          <p:cNvPr id="84" name="Google Shape;84;p18"/>
          <p:cNvSpPr txBox="1">
            <a:spLocks noGrp="1"/>
          </p:cNvSpPr>
          <p:nvPr>
            <p:ph type="body" idx="1"/>
          </p:nvPr>
        </p:nvSpPr>
        <p:spPr>
          <a:xfrm>
            <a:off x="311700" y="1565564"/>
            <a:ext cx="8520600" cy="5043053"/>
          </a:xfrm>
          <a:prstGeom prst="rect">
            <a:avLst/>
          </a:prstGeom>
        </p:spPr>
        <p:txBody>
          <a:bodyPr spcFirstLastPara="1" wrap="square" lIns="91425" tIns="91425" rIns="91425" bIns="91425" anchor="t" anchorCtr="0">
            <a:normAutofit/>
          </a:bodyPr>
          <a:lstStyle/>
          <a:p>
            <a:pPr marL="457200" lvl="0" indent="0" algn="l" rtl="0">
              <a:spcBef>
                <a:spcPts val="1200"/>
              </a:spcBef>
              <a:spcAft>
                <a:spcPts val="1200"/>
              </a:spcAft>
              <a:buNone/>
            </a:pPr>
            <a:endParaRPr lang="fr-FR" sz="2400" dirty="0"/>
          </a:p>
          <a:p>
            <a:pPr marL="457200" lvl="0" indent="0" algn="l" rtl="0">
              <a:spcBef>
                <a:spcPts val="1200"/>
              </a:spcBef>
              <a:spcAft>
                <a:spcPts val="1200"/>
              </a:spcAft>
              <a:buNone/>
            </a:pP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9"/>
          <p:cNvSpPr txBox="1">
            <a:spLocks noGrp="1"/>
          </p:cNvSpPr>
          <p:nvPr>
            <p:ph type="body" idx="1"/>
          </p:nvPr>
        </p:nvSpPr>
        <p:spPr>
          <a:xfrm>
            <a:off x="311700" y="1098475"/>
            <a:ext cx="8520600" cy="5017200"/>
          </a:xfrm>
          <a:prstGeom prst="rect">
            <a:avLst/>
          </a:prstGeom>
        </p:spPr>
        <p:txBody>
          <a:bodyPr spcFirstLastPara="1" wrap="square" lIns="91425" tIns="91425" rIns="91425" bIns="91425" anchor="t" anchorCtr="0">
            <a:normAutofit fontScale="92500"/>
          </a:bodyPr>
          <a:lstStyle/>
          <a:p>
            <a:pPr marL="114300" indent="0">
              <a:buNone/>
            </a:pPr>
            <a:r>
              <a:rPr lang="fr-FR" sz="2400" b="0" i="1" u="none" strike="noStrike" cap="none" dirty="0">
                <a:solidFill>
                  <a:schemeClr val="bg1"/>
                </a:solidFill>
                <a:effectLst/>
                <a:latin typeface="Nunito" pitchFamily="2" charset="0"/>
                <a:sym typeface="Arial"/>
              </a:rPr>
              <a:t>« Je suis très optimiste quant à cette stratégie car elle se concentre d'abord sur l'unité (l'union fait la force). </a:t>
            </a:r>
            <a:r>
              <a:rPr lang="fr-FR" sz="2400" b="1" i="1" u="none" strike="noStrike" cap="none" dirty="0">
                <a:solidFill>
                  <a:schemeClr val="bg1"/>
                </a:solidFill>
                <a:effectLst/>
                <a:latin typeface="Nunito" pitchFamily="2" charset="0"/>
                <a:sym typeface="Arial"/>
              </a:rPr>
              <a:t>Dans l'unité, nous pouvons surmonter tous les obstacles et défis »</a:t>
            </a:r>
          </a:p>
          <a:p>
            <a:pPr marL="114300" indent="0">
              <a:buNone/>
            </a:pPr>
            <a:endParaRPr lang="fr-FR" sz="2400" b="0" i="0" u="none" strike="noStrike" cap="none" dirty="0">
              <a:solidFill>
                <a:schemeClr val="bg1"/>
              </a:solidFill>
              <a:effectLst/>
              <a:latin typeface="Nunito" pitchFamily="2" charset="0"/>
              <a:sym typeface="Arial"/>
            </a:endParaRPr>
          </a:p>
          <a:p>
            <a:pPr marL="114300" indent="0">
              <a:buNone/>
            </a:pPr>
            <a:r>
              <a:rPr lang="fr-FR" sz="2400" b="0" i="1" u="none" strike="noStrike" cap="none" dirty="0">
                <a:solidFill>
                  <a:schemeClr val="bg1"/>
                </a:solidFill>
                <a:effectLst/>
                <a:latin typeface="Nunito" pitchFamily="2" charset="0"/>
                <a:sym typeface="Arial"/>
              </a:rPr>
              <a:t>Nous attendons de la stratégie qu’elle renforce l'engagement, l'implication et le leadership des jeunes, qu’elle améliore la présence des jeunes au sein des instances de gouvernance, qu’elle renforce le leadership des MAJ, qu’elle facilite le transfert des compétences des anciens et des nouveaux leaders vers de jeunes leaders et mentors ; </a:t>
            </a:r>
            <a:r>
              <a:rPr lang="fr-FR" sz="2400" b="1" i="1" u="none" strike="noStrike" cap="none" dirty="0">
                <a:solidFill>
                  <a:schemeClr val="bg1"/>
                </a:solidFill>
                <a:effectLst/>
                <a:latin typeface="Nunito" pitchFamily="2" charset="0"/>
                <a:sym typeface="Arial"/>
              </a:rPr>
              <a:t>et il faut véritablement centrer la Fédération sur les jeunes et les impliquer dans toute leur diversité. »</a:t>
            </a:r>
            <a:endParaRPr lang="fr-FR" sz="2400" b="0" i="0" u="none" strike="noStrike" cap="none" dirty="0">
              <a:solidFill>
                <a:schemeClr val="bg1"/>
              </a:solidFill>
              <a:effectLst/>
              <a:latin typeface="Nunito" pitchFamily="2" charset="0"/>
              <a:sym typeface="Arial"/>
            </a:endParaRPr>
          </a:p>
          <a:p>
            <a:pPr marL="0" lvl="0" indent="0" algn="l" rtl="0">
              <a:spcBef>
                <a:spcPts val="1200"/>
              </a:spcBef>
              <a:spcAft>
                <a:spcPts val="1200"/>
              </a:spcAft>
              <a:buNone/>
            </a:pPr>
            <a:endParaRPr sz="2000" i="1" dirty="0">
              <a:highlight>
                <a:schemeClr val="lt1"/>
              </a:highlight>
            </a:endParaRPr>
          </a:p>
        </p:txBody>
      </p:sp>
      <p:sp>
        <p:nvSpPr>
          <p:cNvPr id="2" name="Titre 1">
            <a:extLst>
              <a:ext uri="{FF2B5EF4-FFF2-40B4-BE49-F238E27FC236}">
                <a16:creationId xmlns:a16="http://schemas.microsoft.com/office/drawing/2014/main" id="{F4A1A272-8E83-CB21-3EC1-B463598E5938}"/>
              </a:ext>
            </a:extLst>
          </p:cNvPr>
          <p:cNvSpPr>
            <a:spLocks noGrp="1"/>
          </p:cNvSpPr>
          <p:nvPr>
            <p:ph type="title"/>
          </p:nvPr>
        </p:nvSpPr>
        <p:spPr/>
        <p:txBody>
          <a:bodyPr/>
          <a:lstStyle/>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a:lnSpc>
                <a:spcPct val="116000"/>
              </a:lnSpc>
            </a:pPr>
            <a:r>
              <a:rPr lang="fr-FR" sz="2500" b="1" dirty="0">
                <a:solidFill>
                  <a:schemeClr val="bg1"/>
                </a:solidFill>
                <a:latin typeface="Nunito" pitchFamily="2" charset="0"/>
              </a:rPr>
              <a:t>Comment pensez-vous que la stratégie 2028 de l'IPPF puisse être mise en œuvre dans votre AM ?</a:t>
            </a:r>
            <a:br>
              <a:rPr lang="fr-FR" sz="2500" b="1" dirty="0">
                <a:solidFill>
                  <a:schemeClr val="bg1"/>
                </a:solidFill>
                <a:latin typeface="Nunito" pitchFamily="2" charset="0"/>
              </a:rPr>
            </a:br>
            <a:endParaRPr lang="fr-FR" sz="2500" b="1" dirty="0">
              <a:solidFill>
                <a:schemeClr val="bg1"/>
              </a:solidFill>
              <a:latin typeface="Nunito" pitchFamily="2" charset="0"/>
            </a:endParaRPr>
          </a:p>
          <a:p>
            <a:pPr marL="342900" lvl="0" indent="-342900">
              <a:lnSpc>
                <a:spcPct val="116000"/>
              </a:lnSpc>
              <a:buFont typeface="+mj-lt"/>
              <a:buAutoNum type="arabicPeriod"/>
              <a:tabLst>
                <a:tab pos="457200" algn="l"/>
              </a:tabLst>
            </a:pPr>
            <a:r>
              <a:rPr lang="fr-FR" sz="2000" dirty="0">
                <a:solidFill>
                  <a:schemeClr val="bg1"/>
                </a:solidFill>
                <a:latin typeface="Nunito" pitchFamily="2" charset="0"/>
              </a:rPr>
              <a:t>Construire des partenariats avec la base et les militants, les gouvernements et les autres organisations de la société civile.</a:t>
            </a:r>
          </a:p>
          <a:p>
            <a:pPr marL="342900" lvl="0" indent="-342900">
              <a:lnSpc>
                <a:spcPct val="116000"/>
              </a:lnSpc>
              <a:buFont typeface="+mj-lt"/>
              <a:buAutoNum type="arabicPeriod"/>
              <a:tabLst>
                <a:tab pos="457200" algn="l"/>
              </a:tabLst>
            </a:pPr>
            <a:r>
              <a:rPr lang="fr-FR" sz="2000" dirty="0">
                <a:solidFill>
                  <a:schemeClr val="bg1"/>
                </a:solidFill>
                <a:latin typeface="Nunito" pitchFamily="2" charset="0"/>
              </a:rPr>
              <a:t>Faire en sorte que la stratégie demeure l’initiative des jeunes qui la surveilleront à l'aide d'un dispositif ou d'un comité officiel qui en supervisera la mise en œuvre  </a:t>
            </a:r>
          </a:p>
          <a:p>
            <a:pPr marL="342900" lvl="0" indent="-342900">
              <a:lnSpc>
                <a:spcPct val="116000"/>
              </a:lnSpc>
              <a:buFont typeface="+mj-lt"/>
              <a:buAutoNum type="arabicPeriod"/>
              <a:tabLst>
                <a:tab pos="457200" algn="l"/>
              </a:tabLst>
            </a:pPr>
            <a:r>
              <a:rPr lang="fr-FR" sz="2000" dirty="0">
                <a:solidFill>
                  <a:schemeClr val="bg1"/>
                </a:solidFill>
                <a:latin typeface="Nunito" pitchFamily="2" charset="0"/>
              </a:rPr>
              <a:t>Les AM doivent élaborer des plans pour s'adapter à la nouvelle stratégie tout en veillant à une participation significative des jeunes </a:t>
            </a:r>
          </a:p>
          <a:p>
            <a:pPr marL="342900" lvl="0" indent="-342900">
              <a:lnSpc>
                <a:spcPct val="116000"/>
              </a:lnSpc>
              <a:buFont typeface="+mj-lt"/>
              <a:buAutoNum type="arabicPeriod"/>
              <a:tabLst>
                <a:tab pos="457200" algn="l"/>
              </a:tabLst>
            </a:pPr>
            <a:r>
              <a:rPr lang="fr-FR" sz="2000" dirty="0">
                <a:solidFill>
                  <a:schemeClr val="bg1"/>
                </a:solidFill>
                <a:latin typeface="Nunito" pitchFamily="2" charset="0"/>
              </a:rPr>
              <a:t>Mobiliser des ressources financières pour soutenir les activités des AM, en particulier celles à l'intention des jeunes</a:t>
            </a:r>
          </a:p>
          <a:p>
            <a:pPr marL="342900" lvl="0" indent="-342900">
              <a:lnSpc>
                <a:spcPct val="116000"/>
              </a:lnSpc>
              <a:buFont typeface="+mj-lt"/>
              <a:buAutoNum type="arabicPeriod"/>
              <a:tabLst>
                <a:tab pos="457200" algn="l"/>
              </a:tabLst>
            </a:pPr>
            <a:r>
              <a:rPr lang="fr-FR" sz="2000" dirty="0">
                <a:solidFill>
                  <a:schemeClr val="bg1"/>
                </a:solidFill>
                <a:latin typeface="Nunito" pitchFamily="2" charset="0"/>
              </a:rPr>
              <a:t>Les nouvelles technologies, les réseaux sociaux et la proximité communautaire sont des moyens importants de mise en œuvre</a:t>
            </a:r>
            <a:r>
              <a:rPr lang="fr-FR" sz="2200" dirty="0">
                <a:latin typeface="Nunito" pitchFamily="2" charset="0"/>
              </a:rPr>
              <a:t>. </a:t>
            </a:r>
          </a:p>
          <a:p>
            <a:pPr marL="114300" lvl="0" indent="0" algn="l" rtl="0">
              <a:spcBef>
                <a:spcPts val="0"/>
              </a:spcBef>
              <a:spcAft>
                <a:spcPts val="0"/>
              </a:spcAft>
              <a:buClr>
                <a:schemeClr val="lt1"/>
              </a:buClr>
              <a:buSzPts val="1800"/>
              <a:buFont typeface="Nunito"/>
              <a:buNone/>
            </a:pPr>
            <a:r>
              <a:rPr lang="en-GB" sz="2400" dirty="0">
                <a:solidFill>
                  <a:schemeClr val="lt1"/>
                </a:solidFill>
                <a:latin typeface="Nunito"/>
                <a:ea typeface="Nunito"/>
                <a:cs typeface="Nunito"/>
                <a:sym typeface="Nunito"/>
              </a:rPr>
              <a:t> </a:t>
            </a:r>
          </a:p>
        </p:txBody>
      </p:sp>
      <p:sp>
        <p:nvSpPr>
          <p:cNvPr id="95" name="Google Shape;95;p20"/>
          <p:cNvSpPr txBox="1">
            <a:spLocks noGrp="1"/>
          </p:cNvSpPr>
          <p:nvPr>
            <p:ph type="body" idx="1"/>
          </p:nvPr>
        </p:nvSpPr>
        <p:spPr>
          <a:xfrm>
            <a:off x="311700" y="1925782"/>
            <a:ext cx="8520600" cy="4530436"/>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lt1"/>
              </a:buClr>
              <a:buSzPts val="1800"/>
              <a:buFont typeface="Nunito"/>
              <a:buAutoNum type="arabicPeriod"/>
            </a:pPr>
            <a:endParaRPr sz="2000" dirty="0">
              <a:solidFill>
                <a:schemeClr val="lt1"/>
              </a:solidFill>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C5BBB"/>
        </a:solidFill>
        <a:effectLst/>
      </p:bgPr>
    </p:bg>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a:lnSpc>
                <a:spcPct val="116000"/>
              </a:lnSpc>
            </a:pPr>
            <a:r>
              <a:rPr lang="fr-FR" sz="2500" b="1" dirty="0">
                <a:solidFill>
                  <a:schemeClr val="bg1"/>
                </a:solidFill>
                <a:latin typeface="Nunito" pitchFamily="2" charset="0"/>
              </a:rPr>
              <a:t>Quels éléments de la stratégie 2028 de l'IPPF aimeriez-vous mettre en avant et promouvoir ?</a:t>
            </a:r>
            <a:br>
              <a:rPr lang="fr-FR" sz="2500" dirty="0">
                <a:solidFill>
                  <a:schemeClr val="bg1"/>
                </a:solidFill>
                <a:latin typeface="Nunito" pitchFamily="2" charset="0"/>
              </a:rPr>
            </a:br>
            <a:endParaRPr lang="fr-FR" sz="2500" dirty="0">
              <a:solidFill>
                <a:schemeClr val="bg1"/>
              </a:solidFill>
              <a:latin typeface="Nunito" pitchFamily="2" charset="0"/>
            </a:endParaRP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Souligner l'importance de l'inclusivité dans le pilier </a:t>
            </a:r>
            <a:r>
              <a:rPr lang="fr-FR" sz="2200" b="1" i="1" dirty="0">
                <a:solidFill>
                  <a:schemeClr val="bg1"/>
                </a:solidFill>
                <a:latin typeface="Nunito" pitchFamily="2" charset="0"/>
              </a:rPr>
              <a:t>Centrer les soins sur la personne</a:t>
            </a:r>
            <a:r>
              <a:rPr lang="fr-FR" sz="2200" dirty="0">
                <a:solidFill>
                  <a:schemeClr val="bg1"/>
                </a:solidFill>
                <a:latin typeface="Nunito" pitchFamily="2" charset="0"/>
              </a:rPr>
              <a:t>. Être plus intersectionnel, présent et accessible aux communautés marginalisées  </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Mettre les jeunes au centre des actions de plaidoyer et des efforts visant à faire progresser l'agenda de la SDSR aux échelons nationaux et mondial.  </a:t>
            </a:r>
          </a:p>
          <a:p>
            <a:pPr marL="342900" lvl="0" indent="-342900">
              <a:lnSpc>
                <a:spcPct val="116000"/>
              </a:lnSpc>
              <a:buFont typeface="+mj-lt"/>
              <a:buAutoNum type="arabicPeriod"/>
              <a:tabLst>
                <a:tab pos="457200" algn="l"/>
              </a:tabLst>
            </a:pPr>
            <a:r>
              <a:rPr lang="fr-FR" sz="2200" dirty="0">
                <a:solidFill>
                  <a:schemeClr val="bg1"/>
                </a:solidFill>
                <a:latin typeface="Nunito" pitchFamily="2" charset="0"/>
              </a:rPr>
              <a:t>Soutenir la Fédération en créant des partenariats avec d'autres pays et en encourageant les capacités, la voix et la participation des jeunes au sein de vos AM. Veiller à offrir un environnement convivial aux jeunes employés et volontaires.  </a:t>
            </a:r>
          </a:p>
          <a:p>
            <a:pPr marL="0" lvl="0" indent="0" algn="l" rtl="0">
              <a:spcBef>
                <a:spcPts val="0"/>
              </a:spcBef>
              <a:spcAft>
                <a:spcPts val="0"/>
              </a:spcAft>
              <a:buNone/>
            </a:pPr>
            <a:endParaRPr sz="2700" dirty="0">
              <a:solidFill>
                <a:schemeClr val="lt1"/>
              </a:solidFill>
              <a:latin typeface="Nunito ExtraBold"/>
              <a:ea typeface="Nunito ExtraBold"/>
              <a:cs typeface="Nunito ExtraBold"/>
              <a:sym typeface="Nunito ExtraBold"/>
            </a:endParaRPr>
          </a:p>
        </p:txBody>
      </p:sp>
      <p:sp>
        <p:nvSpPr>
          <p:cNvPr id="101" name="Google Shape;101;p21"/>
          <p:cNvSpPr txBox="1">
            <a:spLocks noGrp="1"/>
          </p:cNvSpPr>
          <p:nvPr>
            <p:ph type="body" idx="1"/>
          </p:nvPr>
        </p:nvSpPr>
        <p:spPr>
          <a:xfrm>
            <a:off x="311700" y="2103926"/>
            <a:ext cx="8520600" cy="3987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lt1"/>
              </a:buClr>
              <a:buSzPts val="1800"/>
              <a:buFont typeface="Nunito"/>
              <a:buAutoNum type="arabicPeriod"/>
            </a:pPr>
            <a:endParaRPr sz="2400" dirty="0">
              <a:solidFill>
                <a:schemeClr val="lt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824</Words>
  <Application>Microsoft Office PowerPoint</Application>
  <PresentationFormat>On-screen Show (4:3)</PresentationFormat>
  <Paragraphs>43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Nunito ExtraBold</vt:lpstr>
      <vt:lpstr>Nunito</vt:lpstr>
      <vt:lpstr>Arial</vt:lpstr>
      <vt:lpstr>Simple Light</vt:lpstr>
      <vt:lpstr>Consultation des jeunes</vt:lpstr>
      <vt:lpstr>PowerPoint Presentation</vt:lpstr>
      <vt:lpstr>Quelles sont, selon vous, les priorités actuelles de votre AM concernant les jeunes et les adolescents ?  Renforcement des capacités et éducation sexuelle intégrée (sexualité, plaidoyer, prévention du harcèlement et de la violence sexiste).  Augmentation de la participation des jeunes aux structures de gouvernance, aux réseaux de jeunes et aux activités de volontariat pour répondre à leurs besoins. Accès à des services de SSR de qualité et conviviaux, y compris en matière de santé mentale.  Plaidoyer pour la SDSR des jeunes, avec inclusion des jeunes à l’occasion</vt:lpstr>
      <vt:lpstr>Quelles devraient être les priorités de votre AM concernant les jeunes et les adolescent-e-s ?   Une ESI plus intersectionnelle et holistique Des AM plus accessibles, plus jeunes et plus inclusives avec des jeunes d’horizons divers et homosexuels Des jeunes au sein des structures de gouvernance Une allocation de fonds pour les initiatives des jeunes  Un élargissement de l'accès à des services conviviaux en tant que priorités dans vos AM </vt:lpstr>
      <vt:lpstr>PowerPoint Presentation</vt:lpstr>
      <vt:lpstr>Qu’attendez-vous de la stratégie 2028 de l’IPPF?  Que les jeunes soient au premier plan des activités de services, de plaidoyer et de prise de décision dans les AM et au sein de l'IPPF.  De nouvelles initiatives pour renforcer les réseaux mondiaux et régionaux de jeunes ; la création de liens avec d'autres jeunes du monde entier. Un impact significatif sur la SSR à l'échelon national, y compris pour les jeunes en structure humanitaire et les jeunes handicapés.  Adaptation de la stratégie aux besoins des jeunes dans des pays et des contextes spécifiques  </vt:lpstr>
      <vt:lpstr>PowerPoint Presentation</vt:lpstr>
      <vt:lpstr>Comment pensez-vous que la stratégie 2028 de l'IPPF puisse être mise en œuvre dans votre AM ?  Construire des partenariats avec la base et les militants, les gouvernements et les autres organisations de la société civile. Faire en sorte que la stratégie demeure l’initiative des jeunes qui la surveilleront à l'aide d'un dispositif ou d'un comité officiel qui en supervisera la mise en œuvre   Les AM doivent élaborer des plans pour s'adapter à la nouvelle stratégie tout en veillant à une participation significative des jeunes  Mobiliser des ressources financières pour soutenir les activités des AM, en particulier celles à l'intention des jeunes Les nouvelles technologies, les réseaux sociaux et la proximité communautaire sont des moyens importants de mise en œuvre.   </vt:lpstr>
      <vt:lpstr>Quels éléments de la stratégie 2028 de l'IPPF aimeriez-vous mettre en avant et promouvoir ?  Souligner l'importance de l'inclusivité dans le pilier Centrer les soins sur la personne. Être plus intersectionnel, présent et accessible aux communautés marginalisées   Mettre les jeunes au centre des actions de plaidoyer et des efforts visant à faire progresser l'agenda de la SDSR aux échelons nationaux et mondial.   Soutenir la Fédération en créant des partenariats avec d'autres pays et en encourageant les capacités, la voix et la participation des jeunes au sein de vos AM. Veiller à offrir un environnement convivial aux jeunes employés et volontaires.   </vt:lpstr>
      <vt:lpstr>Si vous pouviez demander quelque chose de l'IPPF, que serait-ce ?  Veiller à ce que les régions et les AM aient une visibilité égale dans leurs efforts et leurs besoins  Financement des initiatives des jeunes  Encourager les contacts entre jeunes à l’échelle mondiale Elargir le champ de la participation au sein des AM et de la Fédération Collecter des informations sur les jeunes et les partager pour une meilleure prise de décision au sein des AM et de la Fédération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consultation</dc:title>
  <dc:creator>Eugenia Lopez Uribe</dc:creator>
  <cp:lastModifiedBy>Sharon Tagoe</cp:lastModifiedBy>
  <cp:revision>8</cp:revision>
  <dcterms:modified xsi:type="dcterms:W3CDTF">2022-09-25T12:12:46Z</dcterms:modified>
</cp:coreProperties>
</file>